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4BC0E-E81E-4C74-AE7E-68F2D0BAAEF1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F6C6-8FDF-4734-951F-304217A7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F6C6-8FDF-4734-951F-304217A7EB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F6C6-8FDF-4734-951F-304217A7EB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C69C89-82FB-4DFC-9EAA-0B1C0697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8FD9-16B6-4A36-AE6E-E9D3FCD7B213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DBD4-9A6E-426A-8A00-48DBD1850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3mcginjorb\AppData\Local\Microsoft\Windows\Temporary Internet Files\Content.IE5\6XERKP1R\MPj042442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009"/>
            <a:ext cx="9144000" cy="67079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95600"/>
            <a:ext cx="4038600" cy="147002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Peer Pressure</a:t>
            </a:r>
            <a:endParaRPr lang="en-US" sz="5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3mcginjorb\AppData\Local\Microsoft\Windows\Temporary Internet Files\Content.IE5\6XERKP1R\MPj04422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074"/>
            <a:ext cx="9144000" cy="70130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905000"/>
            <a:ext cx="3962400" cy="3124200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FFC000"/>
                </a:solidFill>
              </a:rPr>
              <a:t>People who feel </a:t>
            </a:r>
            <a:r>
              <a:rPr lang="en-US" sz="3900" b="1" u="sng" dirty="0" smtClean="0">
                <a:solidFill>
                  <a:srgbClr val="FFC000"/>
                </a:solidFill>
              </a:rPr>
              <a:t>good</a:t>
            </a:r>
            <a:r>
              <a:rPr lang="en-US" sz="3900" b="1" dirty="0" smtClean="0">
                <a:solidFill>
                  <a:srgbClr val="FFC000"/>
                </a:solidFill>
              </a:rPr>
              <a:t> about themselves don’t fear group rejection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b="1" u="sng" dirty="0" smtClean="0"/>
              <a:t>Looking Logically at Peer </a:t>
            </a:r>
            <a:r>
              <a:rPr lang="en-US" sz="3500" b="1" u="sng" dirty="0"/>
              <a:t>G</a:t>
            </a:r>
            <a:r>
              <a:rPr lang="en-US" sz="3500" b="1" u="sng" dirty="0" smtClean="0"/>
              <a:t>roup Rejection.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95400"/>
            <a:ext cx="8458200" cy="4525963"/>
          </a:xfrm>
        </p:spPr>
        <p:txBody>
          <a:bodyPr/>
          <a:lstStyle/>
          <a:p>
            <a:r>
              <a:rPr lang="en-US" b="1" dirty="0" smtClean="0"/>
              <a:t>Threat designed to take away your self control</a:t>
            </a:r>
          </a:p>
          <a:p>
            <a:r>
              <a:rPr lang="en-US" b="1" dirty="0" smtClean="0"/>
              <a:t>Does not mean rejection by everyone</a:t>
            </a:r>
            <a:endParaRPr lang="en-US" b="1" dirty="0"/>
          </a:p>
        </p:txBody>
      </p:sp>
      <p:pic>
        <p:nvPicPr>
          <p:cNvPr id="6146" name="Picture 2" descr="C:\Users\13mcginjorb\AppData\Local\Microsoft\Windows\Temporary Internet Files\Content.IE5\23XCGLCM\MPj04427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19400"/>
            <a:ext cx="81153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mcginjorb\AppData\Local\Microsoft\Windows\Temporary Internet Files\Content.IE5\77DSPQZA\MPj044427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7"/>
            <a:ext cx="9144000" cy="5084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2209800"/>
          </a:xfrm>
        </p:spPr>
        <p:txBody>
          <a:bodyPr>
            <a:normAutofit/>
          </a:bodyPr>
          <a:lstStyle/>
          <a:p>
            <a:r>
              <a:rPr lang="en-US" b="1" dirty="0" smtClean="0"/>
              <a:t>If you feel good about your self, others will notice.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3mcginjorb\AppData\Local\Microsoft\Windows\Temporary Internet Files\Content.IE5\77DSPQZA\MPj04431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477000" cy="2392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Friendship make up a valuable, positive element in our lives.  The three components of good friendships are: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95600"/>
            <a:ext cx="38862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Belonging &amp; </a:t>
            </a:r>
            <a:r>
              <a:rPr lang="en-US" u="sng" dirty="0" smtClean="0"/>
              <a:t>Acceptance </a:t>
            </a:r>
          </a:p>
          <a:p>
            <a:r>
              <a:rPr lang="en-US" dirty="0" smtClean="0"/>
              <a:t>Share Feelings &amp; </a:t>
            </a:r>
            <a:r>
              <a:rPr lang="en-US" u="sng" dirty="0" smtClean="0"/>
              <a:t>Experiences </a:t>
            </a:r>
          </a:p>
          <a:p>
            <a:r>
              <a:rPr lang="en-US" dirty="0" smtClean="0"/>
              <a:t>Sense of </a:t>
            </a:r>
            <a:r>
              <a:rPr lang="en-US" u="sng" dirty="0" smtClean="0"/>
              <a:t>Personal Worth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4953000" cy="3352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teens confuse Friendship with </a:t>
            </a:r>
            <a:r>
              <a:rPr lang="en-US" u="sng" dirty="0" smtClean="0"/>
              <a:t>peer pressure,</a:t>
            </a:r>
            <a:r>
              <a:rPr lang="en-US" dirty="0" smtClean="0"/>
              <a:t> or going along with the crowd.</a:t>
            </a:r>
            <a:endParaRPr lang="en-US" dirty="0"/>
          </a:p>
        </p:txBody>
      </p:sp>
      <p:pic>
        <p:nvPicPr>
          <p:cNvPr id="2051" name="Picture 3" descr="C:\Users\13mcginjorb\AppData\Local\Microsoft\Windows\Temporary Internet Files\Content.IE5\JP50EWJW\MPj04383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346" y="1905000"/>
            <a:ext cx="4133254" cy="311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mcginjorb\AppData\Local\Microsoft\Windows\Temporary Internet Files\Content.IE5\23XCGLCM\MPj04393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4724400" cy="23923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are three ways of recognizing Peer Pressure?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971800"/>
            <a:ext cx="5638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Going along with the 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</a:rPr>
              <a:t>crowd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Having 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</a:rPr>
              <a:t>group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make decisions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Believing 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</a:rPr>
              <a:t>everybody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does it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13mcginjorb\AppData\Local\Microsoft\Windows\Temporary Internet Files\Content.IE5\23XCGLCM\MPj042441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What is NEGATIVE peer pressure?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327659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Doing things you really </a:t>
            </a:r>
            <a:r>
              <a:rPr lang="en-US" b="1" u="sng" dirty="0" smtClean="0">
                <a:solidFill>
                  <a:schemeClr val="tx2"/>
                </a:solidFill>
              </a:rPr>
              <a:t>don’t</a:t>
            </a:r>
            <a:r>
              <a:rPr lang="en-US" b="1" dirty="0" smtClean="0">
                <a:solidFill>
                  <a:schemeClr val="tx2"/>
                </a:solidFill>
              </a:rPr>
              <a:t> want to do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Doing something only to be part of the </a:t>
            </a:r>
            <a:r>
              <a:rPr lang="en-US" b="1" u="sng" dirty="0" smtClean="0">
                <a:solidFill>
                  <a:schemeClr val="tx2"/>
                </a:solidFill>
              </a:rPr>
              <a:t>crowd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Loss of </a:t>
            </a:r>
            <a:r>
              <a:rPr lang="en-US" b="1" u="sng" dirty="0" smtClean="0">
                <a:solidFill>
                  <a:schemeClr val="tx2"/>
                </a:solidFill>
              </a:rPr>
              <a:t>self control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Personal </a:t>
            </a:r>
            <a:r>
              <a:rPr lang="en-US" b="1" u="sng" dirty="0" smtClean="0">
                <a:solidFill>
                  <a:schemeClr val="tx2"/>
                </a:solidFill>
              </a:rPr>
              <a:t>Conflict</a:t>
            </a:r>
            <a:r>
              <a:rPr lang="en-US" b="1" dirty="0" smtClean="0">
                <a:solidFill>
                  <a:schemeClr val="tx2"/>
                </a:solidFill>
              </a:rPr>
              <a:t> (right vs. wrong)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Judged</a:t>
            </a:r>
            <a:r>
              <a:rPr lang="en-US" b="1" dirty="0" smtClean="0">
                <a:solidFill>
                  <a:schemeClr val="tx2"/>
                </a:solidFill>
              </a:rPr>
              <a:t> by actions of group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266" y="3090530"/>
            <a:ext cx="57082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Can peer pressure be POSITIVE?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740"/>
            <a:ext cx="8839200" cy="327659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Pressure into doing GOOD things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Influences you to stick to your values and goals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The key is listening to your feelings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1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YES!</a:t>
            </a:r>
            <a:endParaRPr kumimoji="0" lang="en-US" sz="60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What are some ways that you can deal with Peer Pressure?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54102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Make your own </a:t>
            </a:r>
            <a:r>
              <a:rPr lang="en-US" b="1" u="sng" dirty="0" smtClean="0">
                <a:solidFill>
                  <a:schemeClr val="accent4"/>
                </a:solidFill>
              </a:rPr>
              <a:t>decisions!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Know who you are and who you want to </a:t>
            </a:r>
            <a:r>
              <a:rPr lang="en-US" b="1" u="sng" dirty="0" smtClean="0">
                <a:solidFill>
                  <a:schemeClr val="accent3"/>
                </a:solidFill>
              </a:rPr>
              <a:t>be!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Set realistic positive </a:t>
            </a:r>
            <a:r>
              <a:rPr lang="en-US" b="1" u="sng" dirty="0" smtClean="0">
                <a:solidFill>
                  <a:schemeClr val="accent1"/>
                </a:solidFill>
              </a:rPr>
              <a:t>goals!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Weigh the consequences of your </a:t>
            </a:r>
            <a:r>
              <a:rPr lang="en-US" b="1" u="sng" dirty="0" smtClean="0">
                <a:solidFill>
                  <a:schemeClr val="accent3"/>
                </a:solidFill>
              </a:rPr>
              <a:t>actions!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Say </a:t>
            </a:r>
            <a:r>
              <a:rPr lang="en-US" b="1" u="sng" dirty="0" smtClean="0">
                <a:solidFill>
                  <a:schemeClr val="accent4"/>
                </a:solidFill>
              </a:rPr>
              <a:t>no!</a:t>
            </a:r>
            <a:endParaRPr lang="en-US" b="1" u="sng" dirty="0">
              <a:solidFill>
                <a:schemeClr val="accent4"/>
              </a:solidFill>
            </a:endParaRPr>
          </a:p>
        </p:txBody>
      </p:sp>
      <p:pic>
        <p:nvPicPr>
          <p:cNvPr id="10244" name="Picture 4" descr="C:\Users\13mcginjorb\AppData\Local\Microsoft\Windows\Temporary Internet Files\Content.IE5\JP50EWJW\MPj02626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3657600" cy="242620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245" name="Picture 5" descr="C:\Users\13mcginjorb\AppData\Local\Microsoft\Windows\Temporary Internet Files\Content.IE5\23XCGLCM\MPj017880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1837944" cy="273639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246" name="Picture 6" descr="C:\Users\13mcginjorb\AppData\Local\Microsoft\Windows\Temporary Internet Files\Content.IE5\6XERKP1R\MPj017863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838200"/>
            <a:ext cx="1066800" cy="18288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Basic Guidelines for Saying “No”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(Refusal Skills)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Stay calm </a:t>
            </a:r>
          </a:p>
          <a:p>
            <a:r>
              <a:rPr lang="en-US" b="1" dirty="0" smtClean="0"/>
              <a:t>Make eye contact </a:t>
            </a:r>
          </a:p>
          <a:p>
            <a:r>
              <a:rPr lang="en-US" b="1" dirty="0" smtClean="0"/>
              <a:t>Be assertive </a:t>
            </a:r>
          </a:p>
          <a:p>
            <a:r>
              <a:rPr lang="en-US" b="1" dirty="0" smtClean="0"/>
              <a:t>Repeat if </a:t>
            </a:r>
            <a:r>
              <a:rPr lang="en-US" b="1" dirty="0" smtClean="0"/>
              <a:t>necessary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500" b="1" dirty="0" smtClean="0"/>
              <a:t>(“Broken Record” Technique</a:t>
            </a:r>
            <a:r>
              <a:rPr lang="en-US" sz="2500" b="1" dirty="0" smtClean="0"/>
              <a:t>)</a:t>
            </a:r>
            <a:endParaRPr lang="en-US" sz="2500" b="1" dirty="0" smtClean="0"/>
          </a:p>
          <a:p>
            <a:r>
              <a:rPr lang="en-US" b="1" dirty="0" smtClean="0"/>
              <a:t>Walk away</a:t>
            </a:r>
            <a:endParaRPr lang="en-US" b="1" dirty="0"/>
          </a:p>
        </p:txBody>
      </p:sp>
      <p:pic>
        <p:nvPicPr>
          <p:cNvPr id="5128" name="Picture 8" descr="http://www.darrenmonroe.com/wordpress/wp-content/uploads/2009/06/te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1258888"/>
          </a:xfrm>
        </p:spPr>
        <p:txBody>
          <a:bodyPr/>
          <a:lstStyle/>
          <a:p>
            <a:r>
              <a:rPr lang="en-US" b="1" u="sng" dirty="0" smtClean="0"/>
              <a:t>Other Ways to “Save Face”</a:t>
            </a:r>
            <a:endParaRPr lang="en-US" b="1" u="sng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Broken record technique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Give reasons or excuses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Find a friend who feels the same way you do, or recruit an ally.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Avoid the situation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Change the subject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Take a stand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Take the pledge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It’s the Law</a:t>
            </a:r>
          </a:p>
        </p:txBody>
      </p:sp>
      <p:pic>
        <p:nvPicPr>
          <p:cNvPr id="1026" name="Picture 2" descr="http://www.ct.gov/dcf/lib/dcf/lifestories/images/teens_talking_in_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386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290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Peer Pressure</vt:lpstr>
      <vt:lpstr>Friendship make up a valuable, positive element in our lives.  The three components of good friendships are:</vt:lpstr>
      <vt:lpstr>Many teens confuse Friendship with peer pressure, or going along with the crowd.</vt:lpstr>
      <vt:lpstr>What are three ways of recognizing Peer Pressure?</vt:lpstr>
      <vt:lpstr>What is NEGATIVE peer pressure?</vt:lpstr>
      <vt:lpstr>Can peer pressure be POSITIVE?</vt:lpstr>
      <vt:lpstr>What are some ways that you can deal with Peer Pressure?</vt:lpstr>
      <vt:lpstr>Basic Guidelines for Saying “No” (Refusal Skills)</vt:lpstr>
      <vt:lpstr>Other Ways to “Save Face”</vt:lpstr>
      <vt:lpstr>People who feel good about themselves don’t fear group rejection.</vt:lpstr>
      <vt:lpstr>Looking Logically at Peer Group Rejection.</vt:lpstr>
      <vt:lpstr>If you feel good about your self, others will notice.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</dc:title>
  <dc:creator>13mcginjorb</dc:creator>
  <cp:lastModifiedBy>lschiers</cp:lastModifiedBy>
  <cp:revision>15</cp:revision>
  <dcterms:created xsi:type="dcterms:W3CDTF">2010-02-23T16:59:56Z</dcterms:created>
  <dcterms:modified xsi:type="dcterms:W3CDTF">2010-11-02T20:34:11Z</dcterms:modified>
</cp:coreProperties>
</file>