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Default Extension="wmf" ContentType="image/x-wmf"/>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26.xml" ContentType="application/vnd.openxmlformats-officedocument.presentationml.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58" r:id="rId3"/>
    <p:sldId id="257" r:id="rId4"/>
    <p:sldId id="280" r:id="rId5"/>
    <p:sldId id="281" r:id="rId6"/>
    <p:sldId id="282" r:id="rId7"/>
    <p:sldId id="283" r:id="rId8"/>
    <p:sldId id="259" r:id="rId9"/>
    <p:sldId id="260" r:id="rId10"/>
    <p:sldId id="261" r:id="rId11"/>
    <p:sldId id="262" r:id="rId12"/>
    <p:sldId id="263" r:id="rId13"/>
    <p:sldId id="264" r:id="rId14"/>
    <p:sldId id="265" r:id="rId15"/>
    <p:sldId id="272" r:id="rId16"/>
    <p:sldId id="273" r:id="rId17"/>
    <p:sldId id="266" r:id="rId18"/>
    <p:sldId id="267" r:id="rId19"/>
    <p:sldId id="268" r:id="rId20"/>
    <p:sldId id="269" r:id="rId21"/>
    <p:sldId id="274" r:id="rId22"/>
    <p:sldId id="275" r:id="rId23"/>
    <p:sldId id="276" r:id="rId24"/>
    <p:sldId id="277" r:id="rId25"/>
    <p:sldId id="278" r:id="rId26"/>
    <p:sldId id="27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84" d="100"/>
          <a:sy n="84" d="100"/>
        </p:scale>
        <p:origin x="-10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24020C-45EB-420E-A4A4-2799365FBB29}"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B8061-0965-42FA-B061-92C5086C8C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24020C-45EB-420E-A4A4-2799365FBB29}"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B8061-0965-42FA-B061-92C5086C8C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24020C-45EB-420E-A4A4-2799365FBB29}"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B8061-0965-42FA-B061-92C5086C8C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24020C-45EB-420E-A4A4-2799365FBB29}"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B8061-0965-42FA-B061-92C5086C8C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4020C-45EB-420E-A4A4-2799365FBB29}"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B8061-0965-42FA-B061-92C5086C8C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24020C-45EB-420E-A4A4-2799365FBB29}" type="datetimeFigureOut">
              <a:rPr lang="en-US" smtClean="0"/>
              <a:pPr/>
              <a:t>11/9/11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1B8061-0965-42FA-B061-92C5086C8C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24020C-45EB-420E-A4A4-2799365FBB29}" type="datetimeFigureOut">
              <a:rPr lang="en-US" smtClean="0"/>
              <a:pPr/>
              <a:t>11/9/11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1B8061-0965-42FA-B061-92C5086C8C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24020C-45EB-420E-A4A4-2799365FBB29}" type="datetimeFigureOut">
              <a:rPr lang="en-US" smtClean="0"/>
              <a:pPr/>
              <a:t>11/9/11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1B8061-0965-42FA-B061-92C5086C8C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4020C-45EB-420E-A4A4-2799365FBB29}" type="datetimeFigureOut">
              <a:rPr lang="en-US" smtClean="0"/>
              <a:pPr/>
              <a:t>11/9/11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1B8061-0965-42FA-B061-92C5086C8C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24020C-45EB-420E-A4A4-2799365FBB29}" type="datetimeFigureOut">
              <a:rPr lang="en-US" smtClean="0"/>
              <a:pPr/>
              <a:t>11/9/11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1B8061-0965-42FA-B061-92C5086C8C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24020C-45EB-420E-A4A4-2799365FBB29}" type="datetimeFigureOut">
              <a:rPr lang="en-US" smtClean="0"/>
              <a:pPr/>
              <a:t>11/9/11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1B8061-0965-42FA-B061-92C5086C8C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4020C-45EB-420E-A4A4-2799365FBB29}" type="datetimeFigureOut">
              <a:rPr lang="en-US" smtClean="0"/>
              <a:pPr/>
              <a:t>11/9/11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1B8061-0965-42FA-B061-92C5086C8C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990600" y="609600"/>
            <a:ext cx="6858000" cy="1676400"/>
          </a:xfrm>
        </p:spPr>
        <p:txBody>
          <a:bodyPr>
            <a:normAutofit fontScale="90000"/>
          </a:bodyPr>
          <a:lstStyle/>
          <a:p>
            <a:pPr eaLnBrk="1" hangingPunct="1">
              <a:defRPr/>
            </a:pPr>
            <a:r>
              <a:rPr lang="en-US" sz="12000" dirty="0" smtClean="0">
                <a:latin typeface="Comic Sans MS" pitchFamily="66" charset="0"/>
              </a:rPr>
              <a:t>Friends</a:t>
            </a:r>
            <a:r>
              <a:rPr lang="en-US" sz="12000" dirty="0" smtClean="0"/>
              <a:t> </a:t>
            </a:r>
            <a:endParaRPr lang="en-US" dirty="0" smtClean="0"/>
          </a:p>
        </p:txBody>
      </p:sp>
      <p:pic>
        <p:nvPicPr>
          <p:cNvPr id="5" name="Picture 8"/>
          <p:cNvPicPr>
            <a:picLocks noChangeAspect="1" noChangeArrowheads="1"/>
          </p:cNvPicPr>
          <p:nvPr/>
        </p:nvPicPr>
        <p:blipFill>
          <a:blip r:embed="rId2" cstate="print"/>
          <a:srcRect/>
          <a:stretch>
            <a:fillRect/>
          </a:stretch>
        </p:blipFill>
        <p:spPr bwMode="auto">
          <a:xfrm>
            <a:off x="2362200" y="2433638"/>
            <a:ext cx="4114800" cy="40433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sng" strike="noStrike" kern="1200" cap="none" spc="0" normalizeH="0" baseline="0" noProof="0" smtClean="0">
                <a:ln>
                  <a:noFill/>
                </a:ln>
                <a:solidFill>
                  <a:schemeClr val="tx1"/>
                </a:solidFill>
                <a:effectLst/>
                <a:uLnTx/>
                <a:uFillTx/>
                <a:latin typeface="Comic Sans MS" pitchFamily="66" charset="0"/>
                <a:ea typeface="+mj-ea"/>
                <a:cs typeface="+mj-cs"/>
              </a:rPr>
              <a:t>“To have a good friend, you must be a good friend!”</a:t>
            </a:r>
            <a:r>
              <a:rPr kumimoji="0" lang="en-US" sz="4400" b="0" i="0" u="none" strike="noStrike" kern="1200" cap="none" spc="0" normalizeH="0" baseline="0" noProof="0" smtClean="0">
                <a:ln>
                  <a:noFill/>
                </a:ln>
                <a:solidFill>
                  <a:schemeClr val="tx1"/>
                </a:solidFill>
                <a:effectLst/>
                <a:uLnTx/>
                <a:uFillTx/>
                <a:latin typeface="+mj-lt"/>
                <a:ea typeface="+mj-ea"/>
                <a:cs typeface="+mj-cs"/>
              </a:rPr>
              <a:t>	</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4"/>
          <p:cNvSpPr txBox="1">
            <a:spLocks noChangeArrowheads="1"/>
          </p:cNvSpPr>
          <p:nvPr/>
        </p:nvSpPr>
        <p:spPr>
          <a:xfrm>
            <a:off x="228600" y="1524000"/>
            <a:ext cx="8534400" cy="5232400"/>
          </a:xfrm>
          <a:prstGeom prst="rect">
            <a:avLst/>
          </a:prstGeom>
        </p:spPr>
        <p:txBody>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3500" b="1" i="0" u="sng" strike="noStrike" kern="1200" cap="none" spc="0" normalizeH="0" baseline="0" noProof="0" smtClean="0">
                <a:ln>
                  <a:noFill/>
                </a:ln>
                <a:solidFill>
                  <a:schemeClr val="tx1"/>
                </a:solidFill>
                <a:effectLst/>
                <a:uLnTx/>
                <a:uFillTx/>
                <a:latin typeface="Comic Sans MS" pitchFamily="66" charset="0"/>
                <a:ea typeface="+mn-ea"/>
                <a:cs typeface="+mn-cs"/>
              </a:rPr>
              <a:t>Good Friends</a:t>
            </a:r>
            <a:endParaRPr kumimoji="0" lang="en-US" sz="3500" b="1" i="0" u="none" strike="noStrike" kern="1200" cap="none" spc="0" normalizeH="0" baseline="0" noProof="0" smtClean="0">
              <a:ln>
                <a:noFill/>
              </a:ln>
              <a:solidFill>
                <a:schemeClr val="tx1"/>
              </a:solidFill>
              <a:effectLst/>
              <a:uLnTx/>
              <a:uFillTx/>
              <a:latin typeface="Comic Sans MS" pitchFamily="66" charset="0"/>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3500" b="1" i="0" u="none" strike="noStrike" kern="1200" cap="none" spc="0" normalizeH="0" baseline="0" noProof="0" smtClean="0">
                <a:ln>
                  <a:noFill/>
                </a:ln>
                <a:solidFill>
                  <a:schemeClr val="tx1"/>
                </a:solidFill>
                <a:effectLst/>
                <a:uLnTx/>
                <a:uFillTx/>
                <a:latin typeface="Comic Sans MS" pitchFamily="66" charset="0"/>
                <a:ea typeface="+mn-ea"/>
                <a:cs typeface="+mn-cs"/>
              </a:rPr>
              <a:t>	A. Listen to each other.</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3500" b="1" i="0" u="none" strike="noStrike" kern="1200" cap="none" spc="0" normalizeH="0" baseline="0" noProof="0" smtClean="0">
                <a:ln>
                  <a:noFill/>
                </a:ln>
                <a:solidFill>
                  <a:schemeClr val="tx1"/>
                </a:solidFill>
                <a:effectLst/>
                <a:uLnTx/>
                <a:uFillTx/>
                <a:latin typeface="Comic Sans MS" pitchFamily="66" charset="0"/>
                <a:ea typeface="+mn-ea"/>
                <a:cs typeface="+mn-cs"/>
              </a:rPr>
              <a:t>	B. Don’t put each other down or 	hurt each other’s feelings.</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3500" b="1" i="0" u="none" strike="noStrike" kern="1200" cap="none" spc="0" normalizeH="0" baseline="0" noProof="0" smtClean="0">
                <a:ln>
                  <a:noFill/>
                </a:ln>
                <a:solidFill>
                  <a:schemeClr val="tx1"/>
                </a:solidFill>
                <a:effectLst/>
                <a:uLnTx/>
                <a:uFillTx/>
                <a:latin typeface="Comic Sans MS" pitchFamily="66" charset="0"/>
                <a:ea typeface="+mn-ea"/>
                <a:cs typeface="+mn-cs"/>
              </a:rPr>
              <a:t>	C. Try to understand each other’s 	feelings and moods.</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3500" b="1" i="0" u="none" strike="noStrike" kern="1200" cap="none" spc="0" normalizeH="0" baseline="0" noProof="0" smtClean="0">
                <a:ln>
                  <a:noFill/>
                </a:ln>
                <a:solidFill>
                  <a:schemeClr val="tx1"/>
                </a:solidFill>
                <a:effectLst/>
                <a:uLnTx/>
                <a:uFillTx/>
                <a:latin typeface="Comic Sans MS" pitchFamily="66" charset="0"/>
                <a:ea typeface="+mn-ea"/>
                <a:cs typeface="+mn-cs"/>
              </a:rPr>
              <a:t>	D. Help each other solve problems.</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3500" b="1" i="0" u="none" strike="noStrike" kern="1200" cap="none" spc="0" normalizeH="0" baseline="0" noProof="0" smtClean="0">
                <a:ln>
                  <a:noFill/>
                </a:ln>
                <a:solidFill>
                  <a:schemeClr val="tx1"/>
                </a:solidFill>
                <a:effectLst/>
                <a:uLnTx/>
                <a:uFillTx/>
                <a:latin typeface="Comic Sans MS" pitchFamily="66" charset="0"/>
                <a:ea typeface="+mn-ea"/>
                <a:cs typeface="+mn-cs"/>
              </a:rPr>
              <a:t>	E. Give each other sincere 	compliments.</a:t>
            </a:r>
            <a:endParaRPr kumimoji="0" lang="en-US" sz="3500" b="1" i="0" u="none" strike="noStrike" kern="1200" cap="none" spc="0" normalizeH="0" baseline="0" noProof="0" dirty="0" smtClean="0">
              <a:ln>
                <a:noFill/>
              </a:ln>
              <a:solidFill>
                <a:schemeClr val="tx1"/>
              </a:solidFill>
              <a:effectLst/>
              <a:uLnTx/>
              <a:uFillTx/>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028"/>
          <p:cNvSpPr txBox="1">
            <a:spLocks noChangeArrowheads="1"/>
          </p:cNvSpPr>
          <p:nvPr/>
        </p:nvSpPr>
        <p:spPr>
          <a:xfrm>
            <a:off x="228600" y="990600"/>
            <a:ext cx="8686800" cy="5257800"/>
          </a:xfrm>
          <a:prstGeom prst="rect">
            <a:avLst/>
          </a:prstGeom>
        </p:spPr>
        <p:txBody>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3500" b="1" i="0" u="sng" strike="noStrike" kern="1200" cap="none" spc="0" normalizeH="0" baseline="0" noProof="0" dirty="0" smtClean="0">
                <a:ln>
                  <a:noFill/>
                </a:ln>
                <a:solidFill>
                  <a:schemeClr val="tx1"/>
                </a:solidFill>
                <a:effectLst/>
                <a:uLnTx/>
                <a:uFillTx/>
                <a:latin typeface="Comic Sans MS" pitchFamily="66" charset="0"/>
                <a:ea typeface="+mn-ea"/>
                <a:cs typeface="+mn-cs"/>
              </a:rPr>
              <a:t>Good friends also:</a:t>
            </a:r>
            <a:endParaRPr kumimoji="0" lang="en-US" sz="3500" b="1"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3500" b="1" i="0" u="none" strike="noStrike" kern="1200" cap="none" spc="0" normalizeH="0" baseline="0" noProof="0" dirty="0" smtClean="0">
                <a:ln>
                  <a:noFill/>
                </a:ln>
                <a:solidFill>
                  <a:schemeClr val="tx1"/>
                </a:solidFill>
                <a:effectLst/>
                <a:uLnTx/>
                <a:uFillTx/>
                <a:latin typeface="Comic Sans MS" pitchFamily="66" charset="0"/>
                <a:ea typeface="+mn-ea"/>
                <a:cs typeface="+mn-cs"/>
              </a:rPr>
              <a:t>	F. Can disagree without hurting 	each other.</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3500" b="1" i="0" u="none" strike="noStrike" kern="1200" cap="none" spc="0" normalizeH="0" baseline="0" noProof="0" dirty="0" smtClean="0">
                <a:ln>
                  <a:noFill/>
                </a:ln>
                <a:solidFill>
                  <a:schemeClr val="tx1"/>
                </a:solidFill>
                <a:effectLst/>
                <a:uLnTx/>
                <a:uFillTx/>
                <a:latin typeface="Comic Sans MS" pitchFamily="66" charset="0"/>
                <a:ea typeface="+mn-ea"/>
                <a:cs typeface="+mn-cs"/>
              </a:rPr>
              <a:t>	G. Are dependable.</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3500" b="1" i="0" u="none" strike="noStrike" kern="1200" cap="none" spc="0" normalizeH="0" baseline="0" noProof="0" dirty="0" smtClean="0">
                <a:ln>
                  <a:noFill/>
                </a:ln>
                <a:solidFill>
                  <a:schemeClr val="tx1"/>
                </a:solidFill>
                <a:effectLst/>
                <a:uLnTx/>
                <a:uFillTx/>
                <a:latin typeface="Comic Sans MS" pitchFamily="66" charset="0"/>
                <a:ea typeface="+mn-ea"/>
                <a:cs typeface="+mn-cs"/>
              </a:rPr>
              <a:t>	H. Respect each other.</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3500" b="1" i="0" u="none" strike="noStrike" kern="1200" cap="none" spc="0" normalizeH="0" baseline="0" noProof="0" dirty="0" smtClean="0">
                <a:ln>
                  <a:noFill/>
                </a:ln>
                <a:solidFill>
                  <a:schemeClr val="tx1"/>
                </a:solidFill>
                <a:effectLst/>
                <a:uLnTx/>
                <a:uFillTx/>
                <a:latin typeface="Comic Sans MS" pitchFamily="66" charset="0"/>
                <a:ea typeface="+mn-ea"/>
                <a:cs typeface="+mn-cs"/>
              </a:rPr>
              <a:t>	I. Are trustworthy.</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3500" b="1" i="0" u="none" strike="noStrike" kern="1200" cap="none" spc="0" normalizeH="0" baseline="0" noProof="0" dirty="0" smtClean="0">
                <a:ln>
                  <a:noFill/>
                </a:ln>
                <a:solidFill>
                  <a:schemeClr val="tx1"/>
                </a:solidFill>
                <a:effectLst/>
                <a:uLnTx/>
                <a:uFillTx/>
                <a:latin typeface="Comic Sans MS" pitchFamily="66" charset="0"/>
                <a:ea typeface="+mn-ea"/>
                <a:cs typeface="+mn-cs"/>
              </a:rPr>
              <a:t>	J. Give each other room for change.</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US" sz="3500" b="1" i="0" u="none" strike="noStrike" kern="1200" cap="none" spc="0" normalizeH="0" baseline="0" noProof="0" dirty="0" smtClean="0">
                <a:ln>
                  <a:noFill/>
                </a:ln>
                <a:solidFill>
                  <a:schemeClr val="tx1"/>
                </a:solidFill>
                <a:effectLst/>
                <a:uLnTx/>
                <a:uFillTx/>
                <a:latin typeface="Comic Sans MS" pitchFamily="66" charset="0"/>
                <a:ea typeface="+mn-ea"/>
                <a:cs typeface="+mn-cs"/>
              </a:rPr>
              <a:t>	K. Care about each other.</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lang="en-US" sz="3500" b="1" dirty="0" smtClean="0">
                <a:latin typeface="Comic Sans MS" pitchFamily="66" charset="0"/>
              </a:rPr>
              <a:t>	L. Keep promises.  </a:t>
            </a:r>
            <a:endParaRPr kumimoji="0" lang="en-US" sz="3500" b="1" i="0" u="none" strike="noStrike" kern="1200" cap="none" spc="0" normalizeH="0" baseline="0" noProof="0" dirty="0" smtClean="0">
              <a:ln>
                <a:noFill/>
              </a:ln>
              <a:solidFill>
                <a:schemeClr val="tx1"/>
              </a:solidFill>
              <a:effectLst/>
              <a:uLnTx/>
              <a:uFillTx/>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sng" strike="noStrike" kern="1200" cap="none" spc="0" normalizeH="0" baseline="0" noProof="0" smtClean="0">
                <a:ln>
                  <a:noFill/>
                </a:ln>
                <a:solidFill>
                  <a:schemeClr val="tx1"/>
                </a:solidFill>
                <a:effectLst/>
                <a:uLnTx/>
                <a:uFillTx/>
                <a:latin typeface="Comic Sans MS" pitchFamily="66" charset="0"/>
                <a:ea typeface="+mj-ea"/>
                <a:cs typeface="+mj-cs"/>
              </a:rPr>
              <a:t>Listening</a:t>
            </a:r>
            <a:endParaRPr kumimoji="0" lang="en-US" sz="4400" b="0" i="0" u="none" strike="noStrike" kern="1200" cap="none" spc="0" normalizeH="0" baseline="0" noProof="0" dirty="0" smtClean="0">
              <a:ln>
                <a:noFill/>
              </a:ln>
              <a:solidFill>
                <a:schemeClr val="tx1"/>
              </a:solidFill>
              <a:effectLst/>
              <a:uLnTx/>
              <a:uFillTx/>
              <a:latin typeface="Comic Sans MS" pitchFamily="66" charset="0"/>
              <a:ea typeface="+mj-ea"/>
              <a:cs typeface="+mj-cs"/>
            </a:endParaRPr>
          </a:p>
        </p:txBody>
      </p:sp>
      <p:sp>
        <p:nvSpPr>
          <p:cNvPr id="3" name="Text Box 6"/>
          <p:cNvSpPr txBox="1">
            <a:spLocks noChangeArrowheads="1"/>
          </p:cNvSpPr>
          <p:nvPr/>
        </p:nvSpPr>
        <p:spPr bwMode="auto">
          <a:xfrm>
            <a:off x="0" y="1371600"/>
            <a:ext cx="9144000" cy="1824038"/>
          </a:xfrm>
          <a:prstGeom prst="rect">
            <a:avLst/>
          </a:prstGeom>
          <a:noFill/>
          <a:ln w="9525">
            <a:noFill/>
            <a:miter lim="800000"/>
            <a:headEnd/>
            <a:tailEnd/>
          </a:ln>
        </p:spPr>
        <p:txBody>
          <a:bodyPr>
            <a:spAutoFit/>
          </a:bodyPr>
          <a:lstStyle/>
          <a:p>
            <a:pPr algn="ctr">
              <a:spcBef>
                <a:spcPct val="50000"/>
              </a:spcBef>
            </a:pPr>
            <a:r>
              <a:rPr lang="en-US" sz="3000" b="1">
                <a:latin typeface="Comic Sans MS" pitchFamily="1" charset="0"/>
              </a:rPr>
              <a:t>Being a good friend also means being a good listener.  Let’s review some</a:t>
            </a:r>
          </a:p>
          <a:p>
            <a:pPr algn="ctr">
              <a:spcBef>
                <a:spcPct val="50000"/>
              </a:spcBef>
            </a:pPr>
            <a:r>
              <a:rPr lang="en-US" sz="3500" b="1" i="1">
                <a:latin typeface="Comic Sans MS" pitchFamily="1" charset="0"/>
              </a:rPr>
              <a:t>Active Listening Skills:</a:t>
            </a:r>
            <a:endParaRPr lang="en-US" sz="3500" i="1">
              <a:latin typeface="Comic Sans MS" pitchFamily="1" charset="0"/>
            </a:endParaRPr>
          </a:p>
        </p:txBody>
      </p:sp>
      <p:sp>
        <p:nvSpPr>
          <p:cNvPr id="4" name="Text Box 7"/>
          <p:cNvSpPr txBox="1">
            <a:spLocks noChangeArrowheads="1"/>
          </p:cNvSpPr>
          <p:nvPr/>
        </p:nvSpPr>
        <p:spPr bwMode="auto">
          <a:xfrm>
            <a:off x="381000" y="3340100"/>
            <a:ext cx="8229600" cy="1384300"/>
          </a:xfrm>
          <a:prstGeom prst="rect">
            <a:avLst/>
          </a:prstGeom>
          <a:noFill/>
          <a:ln w="9525">
            <a:noFill/>
            <a:miter lim="800000"/>
            <a:headEnd/>
            <a:tailEnd/>
          </a:ln>
        </p:spPr>
        <p:txBody>
          <a:bodyPr>
            <a:spAutoFit/>
          </a:bodyPr>
          <a:lstStyle/>
          <a:p>
            <a:pPr>
              <a:spcBef>
                <a:spcPct val="50000"/>
              </a:spcBef>
              <a:buFont typeface="Times" pitchFamily="1" charset="0"/>
              <a:buNone/>
            </a:pPr>
            <a:r>
              <a:rPr lang="en-US" sz="2800" b="1">
                <a:latin typeface="Comic Sans MS" pitchFamily="1" charset="0"/>
              </a:rPr>
              <a:t>A. Listen with more than just your ears.  	Your body language should also 	communicate real interest.  </a:t>
            </a:r>
            <a:r>
              <a:rPr lang="en-US" sz="2800">
                <a:latin typeface="Comic Sans MS" pitchFamily="1" charset="0"/>
              </a:rPr>
              <a:t>  </a:t>
            </a:r>
          </a:p>
        </p:txBody>
      </p:sp>
      <p:sp>
        <p:nvSpPr>
          <p:cNvPr id="5" name="Text Box 8"/>
          <p:cNvSpPr txBox="1">
            <a:spLocks noChangeArrowheads="1"/>
          </p:cNvSpPr>
          <p:nvPr/>
        </p:nvSpPr>
        <p:spPr bwMode="auto">
          <a:xfrm>
            <a:off x="381000" y="4921250"/>
            <a:ext cx="8763000" cy="954088"/>
          </a:xfrm>
          <a:prstGeom prst="rect">
            <a:avLst/>
          </a:prstGeom>
          <a:noFill/>
          <a:ln w="9525">
            <a:noFill/>
            <a:miter lim="800000"/>
            <a:headEnd/>
            <a:tailEnd/>
          </a:ln>
        </p:spPr>
        <p:txBody>
          <a:bodyPr>
            <a:spAutoFit/>
          </a:bodyPr>
          <a:lstStyle/>
          <a:p>
            <a:pPr>
              <a:spcBef>
                <a:spcPct val="50000"/>
              </a:spcBef>
              <a:buFont typeface="Times" pitchFamily="1" charset="0"/>
              <a:buNone/>
            </a:pPr>
            <a:r>
              <a:rPr lang="en-US" sz="2800" b="1">
                <a:latin typeface="Comic Sans MS" pitchFamily="1" charset="0"/>
              </a:rPr>
              <a:t>B. Give verbal clues that show you are listening 	closely to what your friend is saying.    </a:t>
            </a:r>
            <a:r>
              <a:rPr lang="en-US" sz="2800">
                <a:latin typeface="Comic Sans MS" pitchFamily="1"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457200" y="76200"/>
            <a:ext cx="8153400" cy="523875"/>
          </a:xfrm>
          <a:prstGeom prst="rect">
            <a:avLst/>
          </a:prstGeom>
          <a:noFill/>
          <a:ln w="9525">
            <a:noFill/>
            <a:miter lim="800000"/>
            <a:headEnd/>
            <a:tailEnd/>
          </a:ln>
        </p:spPr>
        <p:txBody>
          <a:bodyPr>
            <a:spAutoFit/>
          </a:bodyPr>
          <a:lstStyle/>
          <a:p>
            <a:pPr>
              <a:spcBef>
                <a:spcPct val="50000"/>
              </a:spcBef>
              <a:buFont typeface="Times" pitchFamily="1" charset="0"/>
              <a:buNone/>
            </a:pPr>
            <a:r>
              <a:rPr lang="en-US" sz="2800" b="1" dirty="0">
                <a:latin typeface="Comic Sans MS" pitchFamily="1" charset="0"/>
              </a:rPr>
              <a:t>C. Do not interrupt.  </a:t>
            </a:r>
            <a:r>
              <a:rPr lang="en-US" sz="2800" dirty="0">
                <a:latin typeface="Comic Sans MS" pitchFamily="1" charset="0"/>
              </a:rPr>
              <a:t>  </a:t>
            </a:r>
          </a:p>
        </p:txBody>
      </p:sp>
      <p:sp>
        <p:nvSpPr>
          <p:cNvPr id="3" name="Text Box 5"/>
          <p:cNvSpPr txBox="1">
            <a:spLocks noChangeArrowheads="1"/>
          </p:cNvSpPr>
          <p:nvPr/>
        </p:nvSpPr>
        <p:spPr bwMode="auto">
          <a:xfrm>
            <a:off x="457200" y="781050"/>
            <a:ext cx="8153400" cy="954088"/>
          </a:xfrm>
          <a:prstGeom prst="rect">
            <a:avLst/>
          </a:prstGeom>
          <a:noFill/>
          <a:ln w="9525">
            <a:noFill/>
            <a:miter lim="800000"/>
            <a:headEnd/>
            <a:tailEnd/>
          </a:ln>
        </p:spPr>
        <p:txBody>
          <a:bodyPr>
            <a:spAutoFit/>
          </a:bodyPr>
          <a:lstStyle/>
          <a:p>
            <a:pPr>
              <a:spcBef>
                <a:spcPct val="50000"/>
              </a:spcBef>
              <a:buFont typeface="Times" pitchFamily="1" charset="0"/>
              <a:buNone/>
            </a:pPr>
            <a:r>
              <a:rPr lang="en-US" sz="2800" b="1" dirty="0">
                <a:latin typeface="Comic Sans MS" pitchFamily="1" charset="0"/>
              </a:rPr>
              <a:t>D. Do not shift the attention from your 	friend’s problem to one of your own.      </a:t>
            </a:r>
            <a:r>
              <a:rPr lang="en-US" sz="2800" dirty="0">
                <a:latin typeface="Comic Sans MS" pitchFamily="1" charset="0"/>
              </a:rPr>
              <a:t>  </a:t>
            </a:r>
          </a:p>
        </p:txBody>
      </p:sp>
      <p:sp>
        <p:nvSpPr>
          <p:cNvPr id="4" name="Text Box 7"/>
          <p:cNvSpPr txBox="1">
            <a:spLocks noChangeArrowheads="1"/>
          </p:cNvSpPr>
          <p:nvPr/>
        </p:nvSpPr>
        <p:spPr bwMode="auto">
          <a:xfrm>
            <a:off x="457200" y="1916113"/>
            <a:ext cx="8153400" cy="1384300"/>
          </a:xfrm>
          <a:prstGeom prst="rect">
            <a:avLst/>
          </a:prstGeom>
          <a:noFill/>
          <a:ln w="9525">
            <a:noFill/>
            <a:miter lim="800000"/>
            <a:headEnd/>
            <a:tailEnd/>
          </a:ln>
        </p:spPr>
        <p:txBody>
          <a:bodyPr>
            <a:spAutoFit/>
          </a:bodyPr>
          <a:lstStyle/>
          <a:p>
            <a:pPr>
              <a:spcBef>
                <a:spcPct val="50000"/>
              </a:spcBef>
              <a:buFont typeface="Times" pitchFamily="1" charset="0"/>
              <a:buNone/>
            </a:pPr>
            <a:r>
              <a:rPr lang="en-US" sz="2800" b="1">
                <a:latin typeface="Comic Sans MS" pitchFamily="1" charset="0"/>
              </a:rPr>
              <a:t>E. Do not spend too much time planning your 	next response that you do not hear 	what is being said.        </a:t>
            </a:r>
            <a:r>
              <a:rPr lang="en-US" sz="2800">
                <a:latin typeface="Comic Sans MS" pitchFamily="1" charset="0"/>
              </a:rPr>
              <a:t>  </a:t>
            </a:r>
          </a:p>
        </p:txBody>
      </p:sp>
      <p:sp>
        <p:nvSpPr>
          <p:cNvPr id="5" name="Text Box 8"/>
          <p:cNvSpPr txBox="1">
            <a:spLocks noChangeArrowheads="1"/>
          </p:cNvSpPr>
          <p:nvPr/>
        </p:nvSpPr>
        <p:spPr bwMode="auto">
          <a:xfrm>
            <a:off x="457200" y="3481388"/>
            <a:ext cx="8153400" cy="954087"/>
          </a:xfrm>
          <a:prstGeom prst="rect">
            <a:avLst/>
          </a:prstGeom>
          <a:noFill/>
          <a:ln w="9525">
            <a:noFill/>
            <a:miter lim="800000"/>
            <a:headEnd/>
            <a:tailEnd/>
          </a:ln>
        </p:spPr>
        <p:txBody>
          <a:bodyPr>
            <a:spAutoFit/>
          </a:bodyPr>
          <a:lstStyle/>
          <a:p>
            <a:pPr>
              <a:spcBef>
                <a:spcPct val="50000"/>
              </a:spcBef>
              <a:buFont typeface="Times" pitchFamily="1" charset="0"/>
              <a:buNone/>
            </a:pPr>
            <a:r>
              <a:rPr lang="en-US" sz="2800" b="1">
                <a:latin typeface="Comic Sans MS" pitchFamily="1" charset="0"/>
              </a:rPr>
              <a:t>F. Try not to let your emotions get in the 	way of hearing.          </a:t>
            </a:r>
            <a:r>
              <a:rPr lang="en-US" sz="2800">
                <a:latin typeface="Comic Sans MS" pitchFamily="1" charset="0"/>
              </a:rPr>
              <a:t>  </a:t>
            </a:r>
          </a:p>
        </p:txBody>
      </p:sp>
      <p:sp>
        <p:nvSpPr>
          <p:cNvPr id="6" name="Text Box 9"/>
          <p:cNvSpPr txBox="1">
            <a:spLocks noChangeArrowheads="1"/>
          </p:cNvSpPr>
          <p:nvPr/>
        </p:nvSpPr>
        <p:spPr bwMode="auto">
          <a:xfrm>
            <a:off x="457200" y="4616450"/>
            <a:ext cx="8153400" cy="523875"/>
          </a:xfrm>
          <a:prstGeom prst="rect">
            <a:avLst/>
          </a:prstGeom>
          <a:noFill/>
          <a:ln w="9525">
            <a:noFill/>
            <a:miter lim="800000"/>
            <a:headEnd/>
            <a:tailEnd/>
          </a:ln>
        </p:spPr>
        <p:txBody>
          <a:bodyPr>
            <a:spAutoFit/>
          </a:bodyPr>
          <a:lstStyle/>
          <a:p>
            <a:pPr>
              <a:spcBef>
                <a:spcPct val="50000"/>
              </a:spcBef>
              <a:buFont typeface="Times" pitchFamily="1" charset="0"/>
              <a:buNone/>
            </a:pPr>
            <a:r>
              <a:rPr lang="en-US" sz="2800" b="1">
                <a:latin typeface="Comic Sans MS" pitchFamily="1" charset="0"/>
              </a:rPr>
              <a:t>G. Do not rush the conversation.          </a:t>
            </a:r>
            <a:r>
              <a:rPr lang="en-US" sz="2800">
                <a:latin typeface="Comic Sans MS" pitchFamily="1" charset="0"/>
              </a:rPr>
              <a:t>  </a:t>
            </a:r>
          </a:p>
        </p:txBody>
      </p:sp>
      <p:sp>
        <p:nvSpPr>
          <p:cNvPr id="7" name="Text Box 10"/>
          <p:cNvSpPr txBox="1">
            <a:spLocks noChangeArrowheads="1"/>
          </p:cNvSpPr>
          <p:nvPr/>
        </p:nvSpPr>
        <p:spPr bwMode="auto">
          <a:xfrm>
            <a:off x="457200" y="5321300"/>
            <a:ext cx="8153400" cy="1384300"/>
          </a:xfrm>
          <a:prstGeom prst="rect">
            <a:avLst/>
          </a:prstGeom>
          <a:noFill/>
          <a:ln w="9525">
            <a:noFill/>
            <a:miter lim="800000"/>
            <a:headEnd/>
            <a:tailEnd/>
          </a:ln>
        </p:spPr>
        <p:txBody>
          <a:bodyPr>
            <a:spAutoFit/>
          </a:bodyPr>
          <a:lstStyle/>
          <a:p>
            <a:pPr>
              <a:spcBef>
                <a:spcPct val="50000"/>
              </a:spcBef>
              <a:buFont typeface="Times" pitchFamily="1" charset="0"/>
              <a:buNone/>
            </a:pPr>
            <a:r>
              <a:rPr lang="en-US" sz="2800" b="1">
                <a:latin typeface="Comic Sans MS" pitchFamily="1" charset="0"/>
              </a:rPr>
              <a:t>H. Do not try to solve the problem.  Just be 	there as a support.  Your friend needs 	to find the solution on their own.            </a:t>
            </a:r>
            <a:r>
              <a:rPr lang="en-US" sz="2800">
                <a:latin typeface="Comic Sans MS" pitchFamily="1"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ctrTitle"/>
          </p:nvPr>
        </p:nvSpPr>
        <p:spPr>
          <a:xfrm>
            <a:off x="762000" y="609600"/>
            <a:ext cx="7772400" cy="1470025"/>
          </a:xfrm>
        </p:spPr>
        <p:txBody>
          <a:bodyPr/>
          <a:lstStyle/>
          <a:p>
            <a:pPr eaLnBrk="1" hangingPunct="1">
              <a:defRPr/>
            </a:pPr>
            <a:r>
              <a:rPr lang="en-US" sz="7000" u="sng" dirty="0" smtClean="0">
                <a:solidFill>
                  <a:schemeClr val="tx1"/>
                </a:solidFill>
                <a:latin typeface="Comic Sans MS" pitchFamily="66" charset="0"/>
              </a:rPr>
              <a:t>The Toxic Friend</a:t>
            </a:r>
          </a:p>
        </p:txBody>
      </p:sp>
      <p:pic>
        <p:nvPicPr>
          <p:cNvPr id="3" name="Picture 6" descr="http://upload.wikimedia.org/wikipedia/commons/thumb/5/53/Skull_and_crossbones.svg/400px-Skull_and_crossbones.svg.png"/>
          <p:cNvPicPr>
            <a:picLocks noChangeAspect="1" noChangeArrowheads="1"/>
          </p:cNvPicPr>
          <p:nvPr/>
        </p:nvPicPr>
        <p:blipFill>
          <a:blip r:embed="rId2" cstate="print"/>
          <a:srcRect/>
          <a:stretch>
            <a:fillRect/>
          </a:stretch>
        </p:blipFill>
        <p:spPr bwMode="auto">
          <a:xfrm>
            <a:off x="2743200" y="2209800"/>
            <a:ext cx="3810000" cy="3810000"/>
          </a:xfrm>
          <a:prstGeom prst="rect">
            <a:avLst/>
          </a:prstGeom>
          <a:solidFill>
            <a:schemeClr val="tx1"/>
          </a:solid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76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sng" strike="noStrike" kern="1200" cap="none" spc="0" normalizeH="0" baseline="0" noProof="0" smtClean="0">
                <a:ln>
                  <a:noFill/>
                </a:ln>
                <a:solidFill>
                  <a:schemeClr val="tx1"/>
                </a:solidFill>
                <a:effectLst/>
                <a:uLnTx/>
                <a:uFillTx/>
                <a:latin typeface="Comic Sans MS" pitchFamily="66" charset="0"/>
                <a:ea typeface="+mj-ea"/>
                <a:cs typeface="+mj-cs"/>
              </a:rPr>
              <a:t>What is a Toxic Friend?</a:t>
            </a:r>
            <a:endParaRPr kumimoji="0" lang="en-US" sz="4400" b="0" i="0" u="sng" strike="noStrike" kern="1200" cap="none" spc="0" normalizeH="0" baseline="0" noProof="0" dirty="0" smtClean="0">
              <a:ln>
                <a:noFill/>
              </a:ln>
              <a:solidFill>
                <a:schemeClr val="tx1"/>
              </a:solidFill>
              <a:effectLst/>
              <a:uLnTx/>
              <a:uFillTx/>
              <a:latin typeface="Comic Sans MS" pitchFamily="66" charset="0"/>
              <a:ea typeface="+mj-ea"/>
              <a:cs typeface="+mj-cs"/>
            </a:endParaRPr>
          </a:p>
        </p:txBody>
      </p:sp>
      <p:sp>
        <p:nvSpPr>
          <p:cNvPr id="3" name="Rectangle 3"/>
          <p:cNvSpPr txBox="1">
            <a:spLocks noChangeArrowheads="1"/>
          </p:cNvSpPr>
          <p:nvPr/>
        </p:nvSpPr>
        <p:spPr>
          <a:xfrm>
            <a:off x="457200" y="1295400"/>
            <a:ext cx="8229600" cy="31242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Friends that are:</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Unsupportive	 	• Take, Take, Take &amp;</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Stifling				Give Nothing Back</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Unreliable		 </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Overly Demanding</a:t>
            </a:r>
          </a:p>
          <a:p>
            <a:pPr marL="0" marR="0" lvl="0" indent="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endParaRPr>
          </a:p>
        </p:txBody>
      </p:sp>
      <p:pic>
        <p:nvPicPr>
          <p:cNvPr id="4" name="Picture 4" descr="MCj03408240000[1]"/>
          <p:cNvPicPr>
            <a:picLocks noChangeAspect="1" noChangeArrowheads="1"/>
          </p:cNvPicPr>
          <p:nvPr/>
        </p:nvPicPr>
        <p:blipFill>
          <a:blip r:embed="rId2" cstate="print"/>
          <a:srcRect/>
          <a:stretch>
            <a:fillRect/>
          </a:stretch>
        </p:blipFill>
        <p:spPr bwMode="auto">
          <a:xfrm>
            <a:off x="3467100" y="4419600"/>
            <a:ext cx="2209800" cy="2209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stCondLst>
                                            <p:cond delay="0"/>
                                          </p:stCondLst>
                                        </p:cTn>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stCondLst>
                                            <p:cond delay="0"/>
                                          </p:stCondLst>
                                        </p:cTn>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stCondLst>
                                            <p:cond delay="0"/>
                                          </p:stCondLst>
                                        </p:cTn>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304800"/>
            <a:ext cx="82296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500" b="0" i="0" u="sng" strike="noStrike" kern="1200" cap="none" spc="0" normalizeH="0" baseline="0" noProof="0" smtClean="0">
                <a:ln>
                  <a:noFill/>
                </a:ln>
                <a:solidFill>
                  <a:schemeClr val="tx1"/>
                </a:solidFill>
                <a:effectLst/>
                <a:uLnTx/>
                <a:uFillTx/>
                <a:latin typeface="Comic Sans MS" pitchFamily="66" charset="0"/>
                <a:ea typeface="+mj-ea"/>
                <a:cs typeface="+mj-cs"/>
              </a:rPr>
              <a:t>The Warning Signs of a Toxic Friend…</a:t>
            </a:r>
            <a:endParaRPr kumimoji="0" lang="en-US" sz="5500" b="0" i="0" u="sng" strike="noStrike" kern="1200" cap="none" spc="0" normalizeH="0" baseline="0" noProof="0" dirty="0" smtClean="0">
              <a:ln>
                <a:noFill/>
              </a:ln>
              <a:solidFill>
                <a:schemeClr val="tx1"/>
              </a:solidFill>
              <a:effectLst/>
              <a:uLnTx/>
              <a:uFillTx/>
              <a:latin typeface="Comic Sans MS" pitchFamily="66" charset="0"/>
              <a:ea typeface="+mj-ea"/>
              <a:cs typeface="+mj-cs"/>
            </a:endParaRPr>
          </a:p>
        </p:txBody>
      </p:sp>
      <p:pic>
        <p:nvPicPr>
          <p:cNvPr id="3" name="Picture 5" descr="MCj04339170000[1]"/>
          <p:cNvPicPr>
            <a:picLocks noChangeAspect="1" noChangeArrowheads="1"/>
          </p:cNvPicPr>
          <p:nvPr/>
        </p:nvPicPr>
        <p:blipFill>
          <a:blip r:embed="rId2" cstate="print"/>
          <a:srcRect/>
          <a:stretch>
            <a:fillRect/>
          </a:stretch>
        </p:blipFill>
        <p:spPr bwMode="auto">
          <a:xfrm>
            <a:off x="2552700" y="2209800"/>
            <a:ext cx="4038600" cy="4038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sng" strike="noStrike" kern="1200" cap="none" spc="0" normalizeH="0" baseline="0" noProof="0" smtClean="0">
                <a:ln>
                  <a:noFill/>
                </a:ln>
                <a:solidFill>
                  <a:schemeClr val="tx1"/>
                </a:solidFill>
                <a:effectLst/>
                <a:uLnTx/>
                <a:uFillTx/>
                <a:latin typeface="Comic Sans MS" pitchFamily="66" charset="0"/>
                <a:ea typeface="+mj-ea"/>
                <a:cs typeface="+mj-cs"/>
              </a:rPr>
              <a:t>They talk about everyone…EVEN YOU!</a:t>
            </a:r>
            <a:endParaRPr kumimoji="0" lang="en-US" sz="5000" b="0" i="0" u="sng" strike="noStrike" kern="1200" cap="none" spc="0" normalizeH="0" baseline="0" noProof="0" dirty="0" smtClean="0">
              <a:ln>
                <a:noFill/>
              </a:ln>
              <a:solidFill>
                <a:schemeClr val="tx1"/>
              </a:solidFill>
              <a:effectLst/>
              <a:uLnTx/>
              <a:uFillTx/>
              <a:latin typeface="Comic Sans MS" pitchFamily="66" charset="0"/>
              <a:ea typeface="+mj-ea"/>
              <a:cs typeface="+mj-cs"/>
            </a:endParaRPr>
          </a:p>
        </p:txBody>
      </p:sp>
      <p:sp>
        <p:nvSpPr>
          <p:cNvPr id="3" name="Rectangle 3"/>
          <p:cNvSpPr txBox="1">
            <a:spLocks noChangeArrowheads="1"/>
          </p:cNvSpPr>
          <p:nvPr/>
        </p:nvSpPr>
        <p:spPr>
          <a:xfrm>
            <a:off x="457200" y="1981200"/>
            <a:ext cx="8229600" cy="44958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1"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Her neighbor is stupid. Your cousins are fat. His coworkers are nosey.  And did you hear about who Stacy was hanging out with last night? </a:t>
            </a:r>
          </a:p>
          <a:p>
            <a:pPr marL="0" marR="0" lvl="0" indent="0"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3200" b="1"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Here’s a clue, if your friend gossips about everyone else, don’t think for a minute that they aren’t gossiping about you too!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sng" strike="noStrike" kern="1200" cap="none" spc="0" normalizeH="0" baseline="0" noProof="0" smtClean="0">
                <a:ln>
                  <a:noFill/>
                </a:ln>
                <a:solidFill>
                  <a:schemeClr val="tx1"/>
                </a:solidFill>
                <a:effectLst/>
                <a:uLnTx/>
                <a:uFillTx/>
                <a:latin typeface="Comic Sans MS" pitchFamily="66" charset="0"/>
                <a:ea typeface="+mj-ea"/>
                <a:cs typeface="+mj-cs"/>
              </a:rPr>
              <a:t>Their “world” is always worse than yours.</a:t>
            </a:r>
            <a:endParaRPr kumimoji="0" lang="en-US" sz="5000" b="0" i="0" u="sng" strike="noStrike" kern="1200" cap="none" spc="0" normalizeH="0" baseline="0" noProof="0" dirty="0" smtClean="0">
              <a:ln>
                <a:noFill/>
              </a:ln>
              <a:solidFill>
                <a:schemeClr val="tx1"/>
              </a:solidFill>
              <a:effectLst/>
              <a:uLnTx/>
              <a:uFillTx/>
              <a:latin typeface="Comic Sans MS" pitchFamily="66" charset="0"/>
              <a:ea typeface="+mj-ea"/>
              <a:cs typeface="+mj-cs"/>
            </a:endParaRPr>
          </a:p>
        </p:txBody>
      </p:sp>
      <p:sp>
        <p:nvSpPr>
          <p:cNvPr id="3" name="Rectangle 3"/>
          <p:cNvSpPr txBox="1">
            <a:spLocks noChangeArrowheads="1"/>
          </p:cNvSpPr>
          <p:nvPr/>
        </p:nvSpPr>
        <p:spPr>
          <a:xfrm>
            <a:off x="342900" y="1752600"/>
            <a:ext cx="8458200" cy="5029200"/>
          </a:xfrm>
          <a:prstGeom prst="rect">
            <a:avLst/>
          </a:prstGeom>
        </p:spPr>
        <p:txBody>
          <a:bodyPr vert="horz" lIns="91440" tIns="45720" rIns="91440" bIns="45720" rtlCol="0">
            <a:normAutofit/>
          </a:bodyPr>
          <a:lstStyle/>
          <a:p>
            <a:pPr marL="0" marR="0" lvl="0" indent="0" defTabSz="914400" rtl="0" eaLnBrk="1" fontAlgn="auto" latinLnBrk="0" hangingPunct="1">
              <a:lnSpc>
                <a:spcPct val="80000"/>
              </a:lnSpc>
              <a:spcBef>
                <a:spcPct val="20000"/>
              </a:spcBef>
              <a:spcAft>
                <a:spcPts val="0"/>
              </a:spcAft>
              <a:buClrTx/>
              <a:buSzTx/>
              <a:buFont typeface="Wingdings" pitchFamily="2" charset="2"/>
              <a:buChar char="l"/>
              <a:tabLst/>
              <a:defRPr/>
            </a:pPr>
            <a:r>
              <a:rPr kumimoji="0" lang="en-US" sz="2800" b="1"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Drama, drama, drama!!!</a:t>
            </a:r>
          </a:p>
          <a:p>
            <a:pPr marL="0" marR="0" lvl="0" indent="0" defTabSz="914400" rtl="0" eaLnBrk="1" fontAlgn="auto" latinLnBrk="0" hangingPunct="1">
              <a:lnSpc>
                <a:spcPct val="80000"/>
              </a:lnSpc>
              <a:spcBef>
                <a:spcPct val="20000"/>
              </a:spcBef>
              <a:spcAft>
                <a:spcPts val="0"/>
              </a:spcAft>
              <a:buClrTx/>
              <a:buSzTx/>
              <a:buFont typeface="Wingdings" pitchFamily="2" charset="2"/>
              <a:buChar char="l"/>
              <a:tabLst/>
              <a:defRPr/>
            </a:pPr>
            <a:r>
              <a:rPr kumimoji="0" lang="en-US" sz="2800" b="1"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You mention how you were late to an important meeting because you forgot to fill up the tank, and you had to stop and get gas. </a:t>
            </a:r>
          </a:p>
          <a:p>
            <a:pPr marL="0" marR="0" lvl="0" indent="0" defTabSz="914400" rtl="0" eaLnBrk="1" fontAlgn="auto" latinLnBrk="0" hangingPunct="1">
              <a:lnSpc>
                <a:spcPct val="80000"/>
              </a:lnSpc>
              <a:spcBef>
                <a:spcPct val="20000"/>
              </a:spcBef>
              <a:spcAft>
                <a:spcPts val="0"/>
              </a:spcAft>
              <a:buClrTx/>
              <a:buSzTx/>
              <a:buFont typeface="Wingdings" pitchFamily="2" charset="2"/>
              <a:buChar char="l"/>
              <a:tabLst/>
              <a:defRPr/>
            </a:pPr>
            <a:r>
              <a:rPr kumimoji="0" lang="en-US" sz="2800" b="1"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Toxic friend tells you, “That’s nothing! This one time I was late to work because my boyfriend took my car to go somewhere and he didn’t come back on time and I had to report it stolen because I forgot that he still had the car…..” (You get the point.) </a:t>
            </a:r>
          </a:p>
          <a:p>
            <a:pPr marL="0" marR="0" lvl="0" indent="0" defTabSz="914400" rtl="0" eaLnBrk="1" fontAlgn="auto" latinLnBrk="0" hangingPunct="1">
              <a:lnSpc>
                <a:spcPct val="80000"/>
              </a:lnSpc>
              <a:spcBef>
                <a:spcPct val="20000"/>
              </a:spcBef>
              <a:spcAft>
                <a:spcPts val="0"/>
              </a:spcAft>
              <a:buClrTx/>
              <a:buSzTx/>
              <a:buFont typeface="Wingdings" pitchFamily="2" charset="2"/>
              <a:buChar char="l"/>
              <a:tabLst/>
              <a:defRPr/>
            </a:pPr>
            <a:r>
              <a:rPr kumimoji="0" lang="en-US" sz="2800" b="1"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Whatever you say is “nothing” because their life is always so much worse.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sng" strike="noStrike" kern="1200" cap="none" spc="0" normalizeH="0" baseline="0" noProof="0" smtClean="0">
                <a:ln>
                  <a:noFill/>
                </a:ln>
                <a:solidFill>
                  <a:schemeClr val="tx1"/>
                </a:solidFill>
                <a:effectLst/>
                <a:uLnTx/>
                <a:uFillTx/>
                <a:latin typeface="Comic Sans MS" pitchFamily="66" charset="0"/>
                <a:ea typeface="+mj-ea"/>
                <a:cs typeface="+mj-cs"/>
              </a:rPr>
              <a:t>Your positives are their negatives.</a:t>
            </a:r>
            <a:endParaRPr kumimoji="0" lang="en-US" sz="5000" b="0" i="0" u="sng" strike="noStrike" kern="1200" cap="none" spc="0" normalizeH="0" baseline="0" noProof="0" dirty="0" smtClean="0">
              <a:ln>
                <a:noFill/>
              </a:ln>
              <a:solidFill>
                <a:schemeClr val="tx1"/>
              </a:solidFill>
              <a:effectLst/>
              <a:uLnTx/>
              <a:uFillTx/>
              <a:latin typeface="Comic Sans MS" pitchFamily="66" charset="0"/>
              <a:ea typeface="+mj-ea"/>
              <a:cs typeface="+mj-cs"/>
            </a:endParaRPr>
          </a:p>
        </p:txBody>
      </p:sp>
      <p:sp>
        <p:nvSpPr>
          <p:cNvPr id="3" name="Rectangle 3"/>
          <p:cNvSpPr txBox="1">
            <a:spLocks noChangeArrowheads="1"/>
          </p:cNvSpPr>
          <p:nvPr/>
        </p:nvSpPr>
        <p:spPr>
          <a:xfrm>
            <a:off x="228600" y="1905000"/>
            <a:ext cx="8686800" cy="4495800"/>
          </a:xfrm>
          <a:prstGeom prst="rect">
            <a:avLst/>
          </a:prstGeom>
        </p:spPr>
        <p:txBody>
          <a:bodyPr vert="horz" lIns="91440" tIns="45720" rIns="91440" bIns="45720" rtlCol="0">
            <a:normAutofit lnSpcReduction="10000"/>
          </a:bodyPr>
          <a:lstStyle/>
          <a:p>
            <a:pPr marL="0" marR="0" lvl="0" indent="0"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3200" b="1"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You just got a promotion. Toxic friend doesn’t congratulate you; instead he points out how you’ll have to work more and you probably didn’t get that much of a raise anyway. He also mentions how others at work will probably hate you because you are now their boss.</a:t>
            </a:r>
          </a:p>
          <a:p>
            <a:pPr marL="0" marR="0" lvl="0" indent="0"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3200" b="1"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They cannot be happy for you because it did not happen to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sng" strike="noStrike" kern="1200" cap="none" spc="0" normalizeH="0" baseline="0" noProof="0" smtClean="0">
                <a:ln>
                  <a:noFill/>
                </a:ln>
                <a:solidFill>
                  <a:schemeClr val="tx1"/>
                </a:solidFill>
                <a:effectLst/>
                <a:uLnTx/>
                <a:uFillTx/>
                <a:latin typeface="Comic Sans MS" pitchFamily="66" charset="0"/>
                <a:ea typeface="+mj-ea"/>
                <a:cs typeface="+mj-cs"/>
              </a:rPr>
              <a:t>A Peer Is:</a:t>
            </a:r>
            <a:r>
              <a:rPr kumimoji="0" lang="en-US" sz="5000" b="0" i="0" u="none" strike="noStrike" kern="1200" cap="none" spc="0" normalizeH="0" baseline="0" noProof="0" smtClean="0">
                <a:ln>
                  <a:noFill/>
                </a:ln>
                <a:solidFill>
                  <a:schemeClr val="tx1"/>
                </a:solidFill>
                <a:effectLst/>
                <a:uLnTx/>
                <a:uFillTx/>
                <a:latin typeface="Comic Sans MS" pitchFamily="66" charset="0"/>
                <a:ea typeface="+mj-ea"/>
                <a:cs typeface="+mj-cs"/>
              </a:rPr>
              <a:t>	</a:t>
            </a:r>
            <a:endParaRPr kumimoji="0" lang="en-US" sz="4400" b="0" i="0" u="none" strike="noStrike" kern="1200" cap="none" spc="0" normalizeH="0" baseline="0" noProof="0" dirty="0" smtClean="0">
              <a:ln>
                <a:noFill/>
              </a:ln>
              <a:solidFill>
                <a:schemeClr val="tx1"/>
              </a:solidFill>
              <a:effectLst/>
              <a:uLnTx/>
              <a:uFillTx/>
              <a:latin typeface="Comic Sans MS" pitchFamily="66" charset="0"/>
              <a:ea typeface="+mj-ea"/>
              <a:cs typeface="+mj-cs"/>
            </a:endParaRPr>
          </a:p>
        </p:txBody>
      </p:sp>
      <p:pic>
        <p:nvPicPr>
          <p:cNvPr id="3" name="Picture 6"/>
          <p:cNvPicPr>
            <a:picLocks noChangeAspect="1" noChangeArrowheads="1"/>
          </p:cNvPicPr>
          <p:nvPr/>
        </p:nvPicPr>
        <p:blipFill>
          <a:blip r:embed="rId2" cstate="print"/>
          <a:srcRect/>
          <a:stretch>
            <a:fillRect/>
          </a:stretch>
        </p:blipFill>
        <p:spPr>
          <a:xfrm>
            <a:off x="457200" y="1914525"/>
            <a:ext cx="4038600" cy="3865563"/>
          </a:xfrm>
          <a:prstGeom prst="rect">
            <a:avLst/>
          </a:prstGeom>
        </p:spPr>
      </p:pic>
      <p:sp>
        <p:nvSpPr>
          <p:cNvPr id="4" name="Rectangle 7"/>
          <p:cNvSpPr>
            <a:spLocks noChangeArrowheads="1"/>
          </p:cNvSpPr>
          <p:nvPr/>
        </p:nvSpPr>
        <p:spPr bwMode="auto">
          <a:xfrm>
            <a:off x="4800600" y="2895600"/>
            <a:ext cx="4343400" cy="1447800"/>
          </a:xfrm>
          <a:prstGeom prst="rect">
            <a:avLst/>
          </a:prstGeom>
          <a:noFill/>
          <a:ln w="9525">
            <a:noFill/>
            <a:miter lim="800000"/>
            <a:headEnd/>
            <a:tailEnd/>
          </a:ln>
          <a:effectLst/>
        </p:spPr>
        <p:txBody>
          <a:bodyPr/>
          <a:lstStyle/>
          <a:p>
            <a:pPr marL="342900" indent="-342900" eaLnBrk="1" hangingPunct="1">
              <a:spcBef>
                <a:spcPct val="20000"/>
              </a:spcBef>
              <a:buClr>
                <a:schemeClr val="hlink"/>
              </a:buClr>
              <a:defRPr/>
            </a:pPr>
            <a:r>
              <a:rPr lang="en-US" sz="3000" b="1" dirty="0">
                <a:effectLst>
                  <a:outerShdw blurRad="38100" dist="38100" dir="2700000" algn="tl">
                    <a:srgbClr val="000000"/>
                  </a:outerShdw>
                </a:effectLst>
                <a:latin typeface="Comic Sans MS" pitchFamily="1" charset="0"/>
              </a:rPr>
              <a:t>B. Shares common interests or activities with you.</a:t>
            </a:r>
            <a:endParaRPr lang="en-US" sz="3000" b="1" dirty="0">
              <a:effectLst>
                <a:outerShdw blurRad="38100" dist="38100" dir="2700000" algn="tl">
                  <a:srgbClr val="000000"/>
                </a:outerShdw>
              </a:effectLst>
            </a:endParaRPr>
          </a:p>
        </p:txBody>
      </p:sp>
      <p:sp>
        <p:nvSpPr>
          <p:cNvPr id="5" name="Rectangle 8"/>
          <p:cNvSpPr>
            <a:spLocks noChangeArrowheads="1"/>
          </p:cNvSpPr>
          <p:nvPr/>
        </p:nvSpPr>
        <p:spPr bwMode="auto">
          <a:xfrm>
            <a:off x="4800600" y="1600200"/>
            <a:ext cx="4038600" cy="1676400"/>
          </a:xfrm>
          <a:prstGeom prst="rect">
            <a:avLst/>
          </a:prstGeom>
          <a:noFill/>
          <a:ln w="9525">
            <a:noFill/>
            <a:miter lim="800000"/>
            <a:headEnd/>
            <a:tailEnd/>
          </a:ln>
          <a:effectLst/>
        </p:spPr>
        <p:txBody>
          <a:bodyPr/>
          <a:lstStyle/>
          <a:p>
            <a:pPr marL="342900" indent="-342900" eaLnBrk="1" hangingPunct="1">
              <a:spcBef>
                <a:spcPct val="20000"/>
              </a:spcBef>
              <a:buClr>
                <a:schemeClr val="hlink"/>
              </a:buClr>
              <a:defRPr/>
            </a:pPr>
            <a:r>
              <a:rPr lang="en-US" sz="3000" b="1" dirty="0">
                <a:effectLst>
                  <a:outerShdw blurRad="38100" dist="38100" dir="2700000" algn="tl">
                    <a:srgbClr val="000000"/>
                  </a:outerShdw>
                </a:effectLst>
                <a:latin typeface="Comic Sans MS" pitchFamily="1" charset="0"/>
              </a:rPr>
              <a:t>A. Usually your same age.</a:t>
            </a:r>
            <a:endParaRPr lang="en-US" sz="3000" b="1" dirty="0">
              <a:effectLst>
                <a:outerShdw blurRad="38100" dist="38100" dir="2700000" algn="tl">
                  <a:srgbClr val="000000"/>
                </a:outerShdw>
              </a:effectLst>
            </a:endParaRPr>
          </a:p>
        </p:txBody>
      </p:sp>
      <p:sp>
        <p:nvSpPr>
          <p:cNvPr id="6" name="Rectangle 9"/>
          <p:cNvSpPr>
            <a:spLocks noChangeArrowheads="1"/>
          </p:cNvSpPr>
          <p:nvPr/>
        </p:nvSpPr>
        <p:spPr bwMode="auto">
          <a:xfrm>
            <a:off x="4724400" y="4724400"/>
            <a:ext cx="4419600" cy="1905000"/>
          </a:xfrm>
          <a:prstGeom prst="rect">
            <a:avLst/>
          </a:prstGeom>
          <a:noFill/>
          <a:ln w="9525">
            <a:noFill/>
            <a:miter lim="800000"/>
            <a:headEnd/>
            <a:tailEnd/>
          </a:ln>
          <a:effectLst/>
        </p:spPr>
        <p:txBody>
          <a:bodyPr/>
          <a:lstStyle/>
          <a:p>
            <a:pPr marL="342900" indent="-342900" eaLnBrk="1" hangingPunct="1">
              <a:spcBef>
                <a:spcPct val="20000"/>
              </a:spcBef>
              <a:buClr>
                <a:schemeClr val="hlink"/>
              </a:buClr>
              <a:defRPr/>
            </a:pPr>
            <a:r>
              <a:rPr lang="en-US" sz="3000" b="1" dirty="0">
                <a:effectLst>
                  <a:outerShdw blurRad="38100" dist="38100" dir="2700000" algn="tl">
                    <a:srgbClr val="000000"/>
                  </a:outerShdw>
                </a:effectLst>
                <a:latin typeface="Comic Sans MS" pitchFamily="1" charset="0"/>
              </a:rPr>
              <a:t>C. Someone with a similar background, (race, religion, education, etc.)</a:t>
            </a:r>
            <a:endParaRPr lang="en-US" sz="3000" b="1"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0" y="38100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sng" strike="noStrike" kern="1200" cap="none" spc="0" normalizeH="0" baseline="0" noProof="0" smtClean="0">
                <a:ln>
                  <a:noFill/>
                </a:ln>
                <a:solidFill>
                  <a:schemeClr val="tx1"/>
                </a:solidFill>
                <a:effectLst/>
                <a:uLnTx/>
                <a:uFillTx/>
                <a:latin typeface="Comic Sans MS" pitchFamily="66" charset="0"/>
                <a:ea typeface="+mj-ea"/>
                <a:cs typeface="+mj-cs"/>
              </a:rPr>
              <a:t>Their motto is “Just Kidding!”</a:t>
            </a:r>
            <a:endParaRPr kumimoji="0" lang="en-US" sz="4800" b="0" i="0" u="sng" strike="noStrike" kern="1200" cap="none" spc="0" normalizeH="0" baseline="0" noProof="0" dirty="0" smtClean="0">
              <a:ln>
                <a:noFill/>
              </a:ln>
              <a:solidFill>
                <a:schemeClr val="tx1"/>
              </a:solidFill>
              <a:effectLst/>
              <a:uLnTx/>
              <a:uFillTx/>
              <a:latin typeface="Comic Sans MS" pitchFamily="66" charset="0"/>
              <a:ea typeface="+mj-ea"/>
              <a:cs typeface="+mj-cs"/>
            </a:endParaRPr>
          </a:p>
        </p:txBody>
      </p:sp>
      <p:sp>
        <p:nvSpPr>
          <p:cNvPr id="3" name="Rectangle 3"/>
          <p:cNvSpPr txBox="1">
            <a:spLocks noChangeArrowheads="1"/>
          </p:cNvSpPr>
          <p:nvPr/>
        </p:nvSpPr>
        <p:spPr>
          <a:xfrm>
            <a:off x="457200" y="2057400"/>
            <a:ext cx="8229600" cy="40386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3200" b="1"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You are eating a cheeseburger and she calls you a cow…Just Kidding! </a:t>
            </a:r>
          </a:p>
          <a:p>
            <a:pPr marL="0" marR="0" lvl="0" indent="0"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3200" b="1"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He says you look like crap today…Just Kidding!</a:t>
            </a:r>
          </a:p>
          <a:p>
            <a:pPr marL="0" marR="0" lvl="0" indent="0"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3200" b="1"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They always insult you, but say “Just Kidding” afterwards.</a:t>
            </a:r>
          </a:p>
          <a:p>
            <a:pPr marL="0" marR="0" lvl="0" indent="0"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3200" b="1" i="0" u="none" strike="noStrike" kern="1200" cap="none" spc="0" normalizeH="0" baseline="0" noProof="0" dirty="0" smtClean="0">
                <a:ln>
                  <a:noFill/>
                </a:ln>
                <a:solidFill>
                  <a:schemeClr val="tx1">
                    <a:tint val="75000"/>
                  </a:schemeClr>
                </a:solidFill>
                <a:effectLst/>
                <a:uLnTx/>
                <a:uFillTx/>
                <a:latin typeface="Comic Sans MS" pitchFamily="66" charset="0"/>
                <a:ea typeface="+mn-ea"/>
                <a:cs typeface="+mn-cs"/>
              </a:rPr>
              <a:t>Guess what…..it’s still an insult!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83000">
              <a:srgbClr val="800000"/>
            </a:gs>
            <a:gs pos="100000">
              <a:srgbClr val="FFFF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txBox="1">
            <a:spLocks/>
          </p:cNvSpPr>
          <p:nvPr/>
        </p:nvSpPr>
        <p:spPr>
          <a:xfrm>
            <a:off x="342900" y="274638"/>
            <a:ext cx="84582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sng" strike="noStrike" kern="1200" cap="none" spc="0" normalizeH="0" baseline="0" noProof="0" smtClean="0">
                <a:ln>
                  <a:noFill/>
                </a:ln>
                <a:solidFill>
                  <a:schemeClr val="tx1"/>
                </a:solidFill>
                <a:effectLst/>
                <a:uLnTx/>
                <a:uFillTx/>
                <a:latin typeface="Comic Sans MS" pitchFamily="66" charset="0"/>
                <a:ea typeface="+mj-ea"/>
                <a:cs typeface="+mj-cs"/>
              </a:rPr>
              <a:t>How to Handle a Toxic Friend</a:t>
            </a:r>
            <a:endParaRPr kumimoji="0" lang="en-US" sz="4400" b="0" i="0" u="sng" strike="noStrike" kern="1200" cap="none" spc="0" normalizeH="0" baseline="0" noProof="0" dirty="0" smtClean="0">
              <a:ln>
                <a:noFill/>
              </a:ln>
              <a:solidFill>
                <a:schemeClr val="tx1"/>
              </a:solidFill>
              <a:effectLst/>
              <a:uLnTx/>
              <a:uFillTx/>
              <a:latin typeface="Comic Sans MS" pitchFamily="66" charset="0"/>
              <a:ea typeface="+mj-ea"/>
              <a:cs typeface="+mj-cs"/>
            </a:endParaRPr>
          </a:p>
        </p:txBody>
      </p:sp>
      <p:sp>
        <p:nvSpPr>
          <p:cNvPr id="3" name="Content Placeholder 2"/>
          <p:cNvSpPr txBox="1">
            <a:spLocks/>
          </p:cNvSpPr>
          <p:nvPr/>
        </p:nvSpPr>
        <p:spPr>
          <a:xfrm>
            <a:off x="457200" y="1600200"/>
            <a:ext cx="8229600" cy="4495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4000" b="1" i="0" u="sng" strike="noStrike" kern="1200" cap="none" spc="0" normalizeH="0" baseline="0" noProof="0" dirty="0" smtClean="0">
                <a:ln>
                  <a:noFill/>
                </a:ln>
                <a:solidFill>
                  <a:schemeClr val="tx1"/>
                </a:solidFill>
                <a:effectLst/>
                <a:uLnTx/>
                <a:uFillTx/>
                <a:latin typeface="Comic Sans MS" pitchFamily="66" charset="0"/>
                <a:ea typeface="+mn-ea"/>
                <a:cs typeface="+mn-cs"/>
              </a:rPr>
              <a:t>A. Recognize the Toxicity.</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4000" b="1" i="0" u="none" strike="noStrike" kern="1200" cap="none" spc="0" normalizeH="0" baseline="0" noProof="0" dirty="0" smtClean="0">
                <a:ln>
                  <a:noFill/>
                </a:ln>
                <a:solidFill>
                  <a:schemeClr val="tx1"/>
                </a:solidFill>
                <a:effectLst/>
                <a:uLnTx/>
                <a:uFillTx/>
                <a:latin typeface="Comic Sans MS" pitchFamily="66" charset="0"/>
                <a:ea typeface="+mn-ea"/>
                <a:cs typeface="+mn-cs"/>
              </a:rPr>
              <a:t>Realize that they are toxic.  How do you really feel when you are around them?  They may not be toxic to others, but they are to you.</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83000">
              <a:srgbClr val="800000"/>
            </a:gs>
            <a:gs pos="100000">
              <a:srgbClr val="FFFF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457200" y="533400"/>
            <a:ext cx="8229600" cy="4876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000" b="1" i="0" u="sng" strike="noStrike" kern="1200" cap="none" spc="0" normalizeH="0" baseline="0" noProof="0" dirty="0" smtClean="0">
                <a:ln>
                  <a:noFill/>
                </a:ln>
                <a:solidFill>
                  <a:schemeClr val="tx1"/>
                </a:solidFill>
                <a:effectLst/>
                <a:uLnTx/>
                <a:uFillTx/>
                <a:latin typeface="Comic Sans MS" pitchFamily="66" charset="0"/>
                <a:ea typeface="+mn-ea"/>
                <a:cs typeface="+mn-cs"/>
              </a:rPr>
              <a:t>B.  Take Responsibility.</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3000" b="1" i="0" u="none" strike="noStrike" kern="1200" cap="none" spc="0" normalizeH="0" baseline="0" noProof="0" dirty="0" smtClean="0">
                <a:ln>
                  <a:noFill/>
                </a:ln>
                <a:solidFill>
                  <a:schemeClr val="tx1"/>
                </a:solidFill>
                <a:effectLst/>
                <a:uLnTx/>
                <a:uFillTx/>
                <a:latin typeface="Comic Sans MS" pitchFamily="66" charset="0"/>
                <a:ea typeface="+mn-ea"/>
                <a:cs typeface="+mn-cs"/>
              </a:rPr>
              <a:t>By continuing a toxic friendship, you’re allowing your friend to hurt you, but you’re also hurting yourself.</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3000" b="1" i="0" u="none" strike="noStrike" kern="1200" cap="none" spc="0" normalizeH="0" baseline="0" noProof="0" dirty="0" smtClean="0">
                <a:ln>
                  <a:noFill/>
                </a:ln>
                <a:solidFill>
                  <a:schemeClr val="tx1"/>
                </a:solidFill>
                <a:effectLst/>
                <a:uLnTx/>
                <a:uFillTx/>
                <a:latin typeface="Comic Sans MS" pitchFamily="66" charset="0"/>
                <a:ea typeface="+mn-ea"/>
                <a:cs typeface="+mn-cs"/>
              </a:rPr>
              <a:t>Are you a people pleaser?  Do you have a hard time standing up for yourself?</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3000" b="1" i="0" u="none" strike="noStrike" kern="1200" cap="none" spc="0" normalizeH="0" baseline="0" noProof="0" dirty="0" smtClean="0">
                <a:ln>
                  <a:noFill/>
                </a:ln>
                <a:solidFill>
                  <a:schemeClr val="tx1"/>
                </a:solidFill>
                <a:effectLst/>
                <a:uLnTx/>
                <a:uFillTx/>
                <a:latin typeface="Comic Sans MS" pitchFamily="66" charset="0"/>
                <a:ea typeface="+mn-ea"/>
                <a:cs typeface="+mn-cs"/>
              </a:rPr>
              <a:t>Even though we want to our friends to like us and to have them rely on us, take responsibility for toxic friendships and how they make you feel.  </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83000">
              <a:srgbClr val="800000"/>
            </a:gs>
            <a:gs pos="100000">
              <a:srgbClr val="FFFF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457200" y="609600"/>
            <a:ext cx="8229600" cy="4495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4000" b="1" i="0" u="sng" strike="noStrike" kern="1200" cap="none" spc="0" normalizeH="0" baseline="0" noProof="0" dirty="0" smtClean="0">
                <a:ln>
                  <a:noFill/>
                </a:ln>
                <a:solidFill>
                  <a:schemeClr val="tx1"/>
                </a:solidFill>
                <a:effectLst/>
                <a:uLnTx/>
                <a:uFillTx/>
                <a:latin typeface="Comic Sans MS" pitchFamily="66" charset="0"/>
                <a:ea typeface="+mn-ea"/>
                <a:cs typeface="+mn-cs"/>
              </a:rPr>
              <a:t>C. Set Boundaries.</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4000" b="1" i="0" u="none" strike="noStrike" kern="1200" cap="none" spc="0" normalizeH="0" baseline="0" noProof="0" dirty="0" smtClean="0">
                <a:ln>
                  <a:noFill/>
                </a:ln>
                <a:solidFill>
                  <a:schemeClr val="tx1"/>
                </a:solidFill>
                <a:effectLst/>
                <a:uLnTx/>
                <a:uFillTx/>
                <a:latin typeface="Comic Sans MS" pitchFamily="66" charset="0"/>
                <a:ea typeface="+mn-ea"/>
                <a:cs typeface="+mn-cs"/>
              </a:rPr>
              <a:t>Make your own self-care more important than pleasing the toxic friend.  </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4000" b="1" i="0" u="none" strike="noStrike" kern="1200" cap="none" spc="0" normalizeH="0" baseline="0" noProof="0" dirty="0" smtClean="0">
                <a:ln>
                  <a:noFill/>
                </a:ln>
                <a:solidFill>
                  <a:schemeClr val="tx1"/>
                </a:solidFill>
                <a:effectLst/>
                <a:uLnTx/>
                <a:uFillTx/>
                <a:latin typeface="Comic Sans MS" pitchFamily="66" charset="0"/>
                <a:ea typeface="+mn-ea"/>
                <a:cs typeface="+mn-cs"/>
              </a:rPr>
              <a:t>Even though it is hard, SAY NO!!!!</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83000">
              <a:srgbClr val="800000"/>
            </a:gs>
            <a:gs pos="100000">
              <a:srgbClr val="FFFF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228600" y="304800"/>
            <a:ext cx="8686800" cy="4495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4000" b="1" i="0" u="sng" strike="noStrike" kern="1200" cap="none" spc="0" normalizeH="0" baseline="0" noProof="0" dirty="0" smtClean="0">
                <a:ln>
                  <a:noFill/>
                </a:ln>
                <a:solidFill>
                  <a:schemeClr val="tx1"/>
                </a:solidFill>
                <a:effectLst/>
                <a:uLnTx/>
                <a:uFillTx/>
                <a:latin typeface="Comic Sans MS" pitchFamily="66" charset="0"/>
                <a:ea typeface="+mn-ea"/>
                <a:cs typeface="+mn-cs"/>
              </a:rPr>
              <a:t>D. </a:t>
            </a:r>
            <a:r>
              <a:rPr kumimoji="0" lang="en-US" sz="3500" b="1" i="0" u="sng" strike="noStrike" kern="1200" cap="none" spc="0" normalizeH="0" baseline="0" noProof="0" dirty="0" smtClean="0">
                <a:ln>
                  <a:noFill/>
                </a:ln>
                <a:solidFill>
                  <a:schemeClr val="tx1"/>
                </a:solidFill>
                <a:effectLst/>
                <a:uLnTx/>
                <a:uFillTx/>
                <a:latin typeface="Comic Sans MS" pitchFamily="66" charset="0"/>
                <a:ea typeface="+mn-ea"/>
                <a:cs typeface="+mn-cs"/>
              </a:rPr>
              <a:t>Talk to Your Nontoxic Friends.</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4000" b="1" i="0" u="none" strike="noStrike" kern="1200" cap="none" spc="0" normalizeH="0" baseline="0" noProof="0" dirty="0" smtClean="0">
                <a:ln>
                  <a:noFill/>
                </a:ln>
                <a:solidFill>
                  <a:schemeClr val="tx1"/>
                </a:solidFill>
                <a:effectLst/>
                <a:uLnTx/>
                <a:uFillTx/>
                <a:latin typeface="Comic Sans MS" pitchFamily="66" charset="0"/>
                <a:ea typeface="+mn-ea"/>
                <a:cs typeface="+mn-cs"/>
              </a:rPr>
              <a:t>See if they can  help you gain an objective opinion about your toxic friend.  </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4000" b="1" i="0" u="none" strike="noStrike" kern="1200" cap="none" spc="0" normalizeH="0" baseline="0" noProof="0" dirty="0" smtClean="0">
                <a:ln>
                  <a:noFill/>
                </a:ln>
                <a:solidFill>
                  <a:schemeClr val="tx1"/>
                </a:solidFill>
                <a:effectLst/>
                <a:uLnTx/>
                <a:uFillTx/>
                <a:latin typeface="Comic Sans MS" pitchFamily="66" charset="0"/>
                <a:ea typeface="+mn-ea"/>
                <a:cs typeface="+mn-cs"/>
              </a:rPr>
              <a:t>Do not use it as a gossip session to talk about or bag on your toxic friend.  It is meant for asking advice and gaining new insight into the friendship.  </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83000">
              <a:srgbClr val="800000"/>
            </a:gs>
            <a:gs pos="100000">
              <a:srgbClr val="FFFF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457200" y="228600"/>
            <a:ext cx="8686800" cy="4495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4000" b="1" i="0" u="sng" strike="noStrike" kern="1200" cap="none" spc="0" normalizeH="0" baseline="0" noProof="0" dirty="0" smtClean="0">
                <a:ln>
                  <a:noFill/>
                </a:ln>
                <a:solidFill>
                  <a:schemeClr val="tx1"/>
                </a:solidFill>
                <a:effectLst/>
                <a:uLnTx/>
                <a:uFillTx/>
                <a:latin typeface="Comic Sans MS" pitchFamily="66" charset="0"/>
                <a:ea typeface="+mn-ea"/>
                <a:cs typeface="+mn-cs"/>
              </a:rPr>
              <a:t>E. Suggest Help.</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4000" b="1" i="0" u="none" strike="noStrike" kern="1200" cap="none" spc="0" normalizeH="0" baseline="0" noProof="0" dirty="0" smtClean="0">
                <a:ln>
                  <a:noFill/>
                </a:ln>
                <a:solidFill>
                  <a:schemeClr val="tx1"/>
                </a:solidFill>
                <a:effectLst/>
                <a:uLnTx/>
                <a:uFillTx/>
                <a:latin typeface="Comic Sans MS" pitchFamily="66" charset="0"/>
                <a:ea typeface="+mn-ea"/>
                <a:cs typeface="+mn-cs"/>
              </a:rPr>
              <a:t>Although it is a sensitive subject, you may suggest that your toxic friend seek help to sort out their career, emotions, family, etc.</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4000" b="1" i="0" u="none" strike="noStrike" kern="1200" cap="none" spc="0" normalizeH="0" baseline="0" noProof="0" dirty="0" smtClean="0">
                <a:ln>
                  <a:noFill/>
                </a:ln>
                <a:solidFill>
                  <a:schemeClr val="tx1"/>
                </a:solidFill>
                <a:effectLst/>
                <a:uLnTx/>
                <a:uFillTx/>
                <a:latin typeface="Comic Sans MS" pitchFamily="66" charset="0"/>
                <a:ea typeface="+mn-ea"/>
                <a:cs typeface="+mn-cs"/>
              </a:rPr>
              <a:t>Suggest help in a loving way and tell them that you will be supportive every step of the way.</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83000">
              <a:srgbClr val="800000"/>
            </a:gs>
            <a:gs pos="100000">
              <a:srgbClr val="FFFF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457200" y="533400"/>
            <a:ext cx="8229600" cy="4495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4000" b="1" i="0" u="sng" strike="noStrike" kern="1200" cap="none" spc="0" normalizeH="0" baseline="0" noProof="0" dirty="0" smtClean="0">
                <a:ln>
                  <a:noFill/>
                </a:ln>
                <a:solidFill>
                  <a:schemeClr val="tx1"/>
                </a:solidFill>
                <a:effectLst/>
                <a:uLnTx/>
                <a:uFillTx/>
                <a:latin typeface="Comic Sans MS" pitchFamily="66" charset="0"/>
                <a:ea typeface="+mn-ea"/>
                <a:cs typeface="+mn-cs"/>
              </a:rPr>
              <a:t>F. End the Friendship.</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sz="4000" b="1" i="0" u="none" strike="noStrike" kern="1200" cap="none" spc="0" normalizeH="0" baseline="0" noProof="0" dirty="0" smtClean="0">
                <a:ln>
                  <a:noFill/>
                </a:ln>
                <a:solidFill>
                  <a:schemeClr val="tx1"/>
                </a:solidFill>
                <a:effectLst/>
                <a:uLnTx/>
                <a:uFillTx/>
                <a:latin typeface="Comic Sans MS" pitchFamily="66" charset="0"/>
                <a:ea typeface="+mn-ea"/>
                <a:cs typeface="+mn-cs"/>
              </a:rPr>
              <a:t>It is difficult to end any friendship.  It is not fun and it hurts.  However, the friendship is doing more damage and hurting worse than the breakup will be.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2133600" y="533400"/>
            <a:ext cx="4800600" cy="6858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5000" b="1" i="0" u="sng" strike="noStrike" kern="1200" cap="none" spc="0" normalizeH="0" baseline="0" noProof="0" dirty="0" smtClean="0">
                <a:ln>
                  <a:noFill/>
                </a:ln>
                <a:solidFill>
                  <a:schemeClr val="tx1">
                    <a:tint val="75000"/>
                  </a:schemeClr>
                </a:solidFill>
                <a:effectLst/>
                <a:uLnTx/>
                <a:uFillTx/>
                <a:latin typeface="Comic Sans MS" pitchFamily="1" charset="0"/>
                <a:ea typeface="+mn-ea"/>
                <a:cs typeface="+mn-cs"/>
              </a:rPr>
              <a:t>A Friend Is:</a:t>
            </a:r>
            <a:endParaRPr kumimoji="0" lang="en-US" sz="5000" b="1"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pic>
        <p:nvPicPr>
          <p:cNvPr id="4" name="Picture 1030"/>
          <p:cNvPicPr>
            <a:picLocks noChangeAspect="1" noChangeArrowheads="1"/>
          </p:cNvPicPr>
          <p:nvPr/>
        </p:nvPicPr>
        <p:blipFill>
          <a:blip r:embed="rId2" cstate="print"/>
          <a:srcRect/>
          <a:stretch>
            <a:fillRect/>
          </a:stretch>
        </p:blipFill>
        <p:spPr>
          <a:xfrm>
            <a:off x="4876800" y="2328863"/>
            <a:ext cx="4038600" cy="3036887"/>
          </a:xfrm>
          <a:prstGeom prst="rect">
            <a:avLst/>
          </a:prstGeom>
          <a:noFill/>
        </p:spPr>
      </p:pic>
      <p:sp>
        <p:nvSpPr>
          <p:cNvPr id="5" name="Rectangle 1031"/>
          <p:cNvSpPr>
            <a:spLocks noChangeArrowheads="1"/>
          </p:cNvSpPr>
          <p:nvPr/>
        </p:nvSpPr>
        <p:spPr bwMode="auto">
          <a:xfrm>
            <a:off x="381000" y="1752600"/>
            <a:ext cx="4038600" cy="1219200"/>
          </a:xfrm>
          <a:prstGeom prst="rect">
            <a:avLst/>
          </a:prstGeom>
          <a:noFill/>
          <a:ln w="9525">
            <a:noFill/>
            <a:miter lim="800000"/>
            <a:headEnd/>
            <a:tailEnd/>
          </a:ln>
          <a:effectLst/>
        </p:spPr>
        <p:txBody>
          <a:bodyPr/>
          <a:lstStyle/>
          <a:p>
            <a:pPr marL="342900" indent="-342900" eaLnBrk="1" hangingPunct="1">
              <a:spcBef>
                <a:spcPct val="20000"/>
              </a:spcBef>
              <a:buClr>
                <a:schemeClr val="hlink"/>
              </a:buClr>
              <a:defRPr/>
            </a:pPr>
            <a:r>
              <a:rPr lang="en-US" sz="3000" b="1" dirty="0">
                <a:effectLst>
                  <a:outerShdw blurRad="38100" dist="38100" dir="2700000" algn="tl">
                    <a:srgbClr val="000000"/>
                  </a:outerShdw>
                </a:effectLst>
                <a:latin typeface="Comic Sans MS" pitchFamily="1" charset="0"/>
              </a:rPr>
              <a:t>A. A trusted companion.</a:t>
            </a:r>
            <a:endParaRPr lang="en-US" sz="3000" b="1" dirty="0">
              <a:effectLst>
                <a:outerShdw blurRad="38100" dist="38100" dir="2700000" algn="tl">
                  <a:srgbClr val="000000"/>
                </a:outerShdw>
              </a:effectLst>
            </a:endParaRPr>
          </a:p>
        </p:txBody>
      </p:sp>
      <p:sp>
        <p:nvSpPr>
          <p:cNvPr id="6" name="Rectangle 1032"/>
          <p:cNvSpPr>
            <a:spLocks noChangeArrowheads="1"/>
          </p:cNvSpPr>
          <p:nvPr/>
        </p:nvSpPr>
        <p:spPr bwMode="auto">
          <a:xfrm>
            <a:off x="381000" y="3124200"/>
            <a:ext cx="4267200" cy="1676400"/>
          </a:xfrm>
          <a:prstGeom prst="rect">
            <a:avLst/>
          </a:prstGeom>
          <a:noFill/>
          <a:ln w="9525">
            <a:noFill/>
            <a:miter lim="800000"/>
            <a:headEnd/>
            <a:tailEnd/>
          </a:ln>
          <a:effectLst/>
        </p:spPr>
        <p:txBody>
          <a:bodyPr/>
          <a:lstStyle/>
          <a:p>
            <a:pPr marL="342900" indent="-342900" eaLnBrk="1" hangingPunct="1">
              <a:spcBef>
                <a:spcPct val="20000"/>
              </a:spcBef>
              <a:buClr>
                <a:schemeClr val="hlink"/>
              </a:buClr>
              <a:defRPr/>
            </a:pPr>
            <a:r>
              <a:rPr lang="en-US" sz="3000" b="1" dirty="0">
                <a:effectLst>
                  <a:outerShdw blurRad="38100" dist="38100" dir="2700000" algn="tl">
                    <a:srgbClr val="000000"/>
                  </a:outerShdw>
                </a:effectLst>
                <a:latin typeface="Comic Sans MS" pitchFamily="1" charset="0"/>
              </a:rPr>
              <a:t>B. Someone you can share your good and bad times with.</a:t>
            </a:r>
            <a:endParaRPr lang="en-US" sz="3000" b="1" dirty="0">
              <a:effectLst>
                <a:outerShdw blurRad="38100" dist="38100" dir="2700000" algn="tl">
                  <a:srgbClr val="000000"/>
                </a:outerShdw>
              </a:effectLst>
            </a:endParaRPr>
          </a:p>
        </p:txBody>
      </p:sp>
      <p:sp>
        <p:nvSpPr>
          <p:cNvPr id="7" name="Rectangle 1033"/>
          <p:cNvSpPr>
            <a:spLocks noChangeArrowheads="1"/>
          </p:cNvSpPr>
          <p:nvPr/>
        </p:nvSpPr>
        <p:spPr bwMode="auto">
          <a:xfrm>
            <a:off x="381000" y="4953000"/>
            <a:ext cx="4038600" cy="1066800"/>
          </a:xfrm>
          <a:prstGeom prst="rect">
            <a:avLst/>
          </a:prstGeom>
          <a:noFill/>
          <a:ln w="9525">
            <a:noFill/>
            <a:miter lim="800000"/>
            <a:headEnd/>
            <a:tailEnd/>
          </a:ln>
          <a:effectLst/>
        </p:spPr>
        <p:txBody>
          <a:bodyPr/>
          <a:lstStyle/>
          <a:p>
            <a:pPr marL="342900" indent="-342900" eaLnBrk="1" hangingPunct="1">
              <a:spcBef>
                <a:spcPct val="20000"/>
              </a:spcBef>
              <a:buClr>
                <a:schemeClr val="hlink"/>
              </a:buClr>
              <a:defRPr/>
            </a:pPr>
            <a:r>
              <a:rPr lang="en-US" sz="3000" b="1" dirty="0">
                <a:effectLst>
                  <a:outerShdw blurRad="38100" dist="38100" dir="2700000" algn="tl">
                    <a:srgbClr val="000000"/>
                  </a:outerShdw>
                </a:effectLst>
                <a:latin typeface="Comic Sans MS" pitchFamily="1" charset="0"/>
              </a:rPr>
              <a:t>C. Someone who believes in you.</a:t>
            </a:r>
            <a:endParaRPr lang="en-US" sz="3000" b="1"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sng" strike="noStrike" kern="1200" cap="none" spc="0" normalizeH="0" baseline="0" noProof="0" dirty="0" smtClean="0">
                <a:ln>
                  <a:noFill/>
                </a:ln>
                <a:solidFill>
                  <a:schemeClr val="tx1"/>
                </a:solidFill>
                <a:effectLst/>
                <a:uLnTx/>
                <a:uFillTx/>
                <a:latin typeface="Comic Sans MS" pitchFamily="66" charset="0"/>
                <a:ea typeface="+mj-ea"/>
                <a:cs typeface="+mj-cs"/>
              </a:rPr>
              <a:t>Types</a:t>
            </a:r>
            <a:r>
              <a:rPr kumimoji="0" lang="en-US" sz="5000" b="0" i="0" u="sng" strike="noStrike" kern="1200" cap="none" spc="0" normalizeH="0" noProof="0" dirty="0" smtClean="0">
                <a:ln>
                  <a:noFill/>
                </a:ln>
                <a:solidFill>
                  <a:schemeClr val="tx1"/>
                </a:solidFill>
                <a:effectLst/>
                <a:uLnTx/>
                <a:uFillTx/>
                <a:latin typeface="Comic Sans MS" pitchFamily="66" charset="0"/>
                <a:ea typeface="+mj-ea"/>
                <a:cs typeface="+mj-cs"/>
              </a:rPr>
              <a:t> of Friendships</a:t>
            </a:r>
            <a:r>
              <a:rPr kumimoji="0" lang="en-US" sz="5000" b="0" i="0" u="none" strike="noStrike" kern="1200" cap="none" spc="0" normalizeH="0" baseline="0" noProof="0" dirty="0" smtClean="0">
                <a:ln>
                  <a:noFill/>
                </a:ln>
                <a:solidFill>
                  <a:schemeClr val="tx1"/>
                </a:solidFill>
                <a:effectLst/>
                <a:uLnTx/>
                <a:uFillTx/>
                <a:latin typeface="Comic Sans MS" pitchFamily="66" charset="0"/>
                <a:ea typeface="+mj-ea"/>
                <a:cs typeface="+mj-cs"/>
              </a:rPr>
              <a:t>	</a:t>
            </a:r>
            <a:endParaRPr kumimoji="0" lang="en-US" sz="4400" b="0" i="0" u="none" strike="noStrike" kern="1200" cap="none" spc="0" normalizeH="0" baseline="0" noProof="0" dirty="0" smtClean="0">
              <a:ln>
                <a:noFill/>
              </a:ln>
              <a:solidFill>
                <a:schemeClr val="tx1"/>
              </a:solidFill>
              <a:effectLst/>
              <a:uLnTx/>
              <a:uFillTx/>
              <a:latin typeface="Comic Sans MS" pitchFamily="66" charset="0"/>
              <a:ea typeface="+mj-ea"/>
              <a:cs typeface="+mj-cs"/>
            </a:endParaRPr>
          </a:p>
        </p:txBody>
      </p:sp>
      <p:sp>
        <p:nvSpPr>
          <p:cNvPr id="5" name="Rectangle 8"/>
          <p:cNvSpPr>
            <a:spLocks noChangeArrowheads="1"/>
          </p:cNvSpPr>
          <p:nvPr/>
        </p:nvSpPr>
        <p:spPr bwMode="auto">
          <a:xfrm>
            <a:off x="381000" y="1600200"/>
            <a:ext cx="8458200" cy="5257800"/>
          </a:xfrm>
          <a:prstGeom prst="rect">
            <a:avLst/>
          </a:prstGeom>
          <a:noFill/>
          <a:ln w="9525">
            <a:noFill/>
            <a:miter lim="800000"/>
            <a:headEnd/>
            <a:tailEnd/>
          </a:ln>
          <a:effectLst/>
        </p:spPr>
        <p:txBody>
          <a:bodyPr/>
          <a:lstStyle/>
          <a:p>
            <a:pPr marL="514350" indent="-514350" eaLnBrk="1" hangingPunct="1">
              <a:spcBef>
                <a:spcPct val="20000"/>
              </a:spcBef>
              <a:buClr>
                <a:schemeClr val="tx1"/>
              </a:buClr>
              <a:buAutoNum type="arabicPeriod"/>
              <a:defRPr/>
            </a:pPr>
            <a:r>
              <a:rPr lang="en-US" sz="3000" b="1" u="sng" dirty="0" smtClean="0">
                <a:effectLst>
                  <a:outerShdw blurRad="38100" dist="38100" dir="2700000" algn="tl">
                    <a:srgbClr val="000000"/>
                  </a:outerShdw>
                </a:effectLst>
                <a:latin typeface="Comic Sans MS" pitchFamily="1" charset="0"/>
              </a:rPr>
              <a:t>Acquaintances</a:t>
            </a:r>
          </a:p>
          <a:p>
            <a:pPr marL="514350" indent="-514350" eaLnBrk="1" hangingPunct="1">
              <a:spcBef>
                <a:spcPct val="20000"/>
              </a:spcBef>
              <a:buClr>
                <a:schemeClr val="tx1"/>
              </a:buClr>
              <a:defRPr/>
            </a:pPr>
            <a:r>
              <a:rPr lang="en-US" sz="3000" b="1" dirty="0" smtClean="0">
                <a:effectLst>
                  <a:outerShdw blurRad="38100" dist="38100" dir="2700000" algn="tl">
                    <a:srgbClr val="000000"/>
                  </a:outerShdw>
                </a:effectLst>
                <a:latin typeface="Comic Sans MS" pitchFamily="1" charset="0"/>
              </a:rPr>
              <a:t>	These are people you say “Hello” to in the hall, but you don’t make a point to see them socially.  They can be classmates you recognize, friends of friends, neighbors who live in your area, people who ride the same bus as you, etc.</a:t>
            </a:r>
          </a:p>
          <a:p>
            <a:pPr marL="514350" indent="-514350" eaLnBrk="1" hangingPunct="1">
              <a:spcBef>
                <a:spcPct val="20000"/>
              </a:spcBef>
              <a:buClr>
                <a:schemeClr val="tx1"/>
              </a:buClr>
              <a:defRPr/>
            </a:pPr>
            <a:endParaRPr lang="en-US" sz="1500" b="1" dirty="0" smtClean="0">
              <a:effectLst>
                <a:outerShdw blurRad="38100" dist="38100" dir="2700000" algn="tl">
                  <a:srgbClr val="000000"/>
                </a:outerShdw>
              </a:effectLst>
              <a:latin typeface="Comic Sans MS" pitchFamily="1" charset="0"/>
            </a:endParaRPr>
          </a:p>
          <a:p>
            <a:pPr marL="514350" indent="-514350" eaLnBrk="1" hangingPunct="1">
              <a:spcBef>
                <a:spcPct val="20000"/>
              </a:spcBef>
              <a:buClr>
                <a:schemeClr val="tx1"/>
              </a:buClr>
              <a:defRPr/>
            </a:pPr>
            <a:r>
              <a:rPr lang="en-US" sz="3000" b="1" dirty="0" smtClean="0">
                <a:effectLst>
                  <a:outerShdw blurRad="38100" dist="38100" dir="2700000" algn="tl">
                    <a:srgbClr val="000000"/>
                  </a:outerShdw>
                </a:effectLst>
                <a:latin typeface="Comic Sans MS" pitchFamily="1" charset="0"/>
              </a:rPr>
              <a:t>	*Peers are usually acquaintances.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sng" strike="noStrike" kern="1200" cap="none" spc="0" normalizeH="0" baseline="0" noProof="0" dirty="0" smtClean="0">
                <a:ln>
                  <a:noFill/>
                </a:ln>
                <a:solidFill>
                  <a:schemeClr val="tx1"/>
                </a:solidFill>
                <a:effectLst/>
                <a:uLnTx/>
                <a:uFillTx/>
                <a:latin typeface="Comic Sans MS" pitchFamily="66" charset="0"/>
                <a:ea typeface="+mj-ea"/>
                <a:cs typeface="+mj-cs"/>
              </a:rPr>
              <a:t>Types</a:t>
            </a:r>
            <a:r>
              <a:rPr kumimoji="0" lang="en-US" sz="5000" b="0" i="0" u="sng" strike="noStrike" kern="1200" cap="none" spc="0" normalizeH="0" noProof="0" dirty="0" smtClean="0">
                <a:ln>
                  <a:noFill/>
                </a:ln>
                <a:solidFill>
                  <a:schemeClr val="tx1"/>
                </a:solidFill>
                <a:effectLst/>
                <a:uLnTx/>
                <a:uFillTx/>
                <a:latin typeface="Comic Sans MS" pitchFamily="66" charset="0"/>
                <a:ea typeface="+mj-ea"/>
                <a:cs typeface="+mj-cs"/>
              </a:rPr>
              <a:t> of Friendships</a:t>
            </a:r>
            <a:r>
              <a:rPr kumimoji="0" lang="en-US" sz="5000" b="0" i="0" u="none" strike="noStrike" kern="1200" cap="none" spc="0" normalizeH="0" baseline="0" noProof="0" dirty="0" smtClean="0">
                <a:ln>
                  <a:noFill/>
                </a:ln>
                <a:solidFill>
                  <a:schemeClr val="tx1"/>
                </a:solidFill>
                <a:effectLst/>
                <a:uLnTx/>
                <a:uFillTx/>
                <a:latin typeface="Comic Sans MS" pitchFamily="66" charset="0"/>
                <a:ea typeface="+mj-ea"/>
                <a:cs typeface="+mj-cs"/>
              </a:rPr>
              <a:t>	</a:t>
            </a:r>
            <a:endParaRPr kumimoji="0" lang="en-US" sz="4400" b="0" i="0" u="none" strike="noStrike" kern="1200" cap="none" spc="0" normalizeH="0" baseline="0" noProof="0" dirty="0" smtClean="0">
              <a:ln>
                <a:noFill/>
              </a:ln>
              <a:solidFill>
                <a:schemeClr val="tx1"/>
              </a:solidFill>
              <a:effectLst/>
              <a:uLnTx/>
              <a:uFillTx/>
              <a:latin typeface="Comic Sans MS" pitchFamily="66" charset="0"/>
              <a:ea typeface="+mj-ea"/>
              <a:cs typeface="+mj-cs"/>
            </a:endParaRPr>
          </a:p>
        </p:txBody>
      </p:sp>
      <p:sp>
        <p:nvSpPr>
          <p:cNvPr id="5" name="Rectangle 8"/>
          <p:cNvSpPr>
            <a:spLocks noChangeArrowheads="1"/>
          </p:cNvSpPr>
          <p:nvPr/>
        </p:nvSpPr>
        <p:spPr bwMode="auto">
          <a:xfrm>
            <a:off x="381000" y="1600200"/>
            <a:ext cx="8458200" cy="4419600"/>
          </a:xfrm>
          <a:prstGeom prst="rect">
            <a:avLst/>
          </a:prstGeom>
          <a:noFill/>
          <a:ln w="9525">
            <a:noFill/>
            <a:miter lim="800000"/>
            <a:headEnd/>
            <a:tailEnd/>
          </a:ln>
          <a:effectLst/>
        </p:spPr>
        <p:txBody>
          <a:bodyPr/>
          <a:lstStyle/>
          <a:p>
            <a:pPr marL="514350" indent="-514350" eaLnBrk="1" hangingPunct="1">
              <a:spcBef>
                <a:spcPct val="20000"/>
              </a:spcBef>
              <a:buClr>
                <a:schemeClr val="tx1"/>
              </a:buClr>
              <a:defRPr/>
            </a:pPr>
            <a:r>
              <a:rPr lang="en-US" sz="3000" b="1" dirty="0" smtClean="0">
                <a:effectLst>
                  <a:outerShdw blurRad="38100" dist="38100" dir="2700000" algn="tl">
                    <a:srgbClr val="000000"/>
                  </a:outerShdw>
                </a:effectLst>
                <a:latin typeface="Comic Sans MS" pitchFamily="1" charset="0"/>
              </a:rPr>
              <a:t>2. </a:t>
            </a:r>
            <a:r>
              <a:rPr lang="en-US" sz="3000" b="1" u="sng" dirty="0" smtClean="0">
                <a:effectLst>
                  <a:outerShdw blurRad="38100" dist="38100" dir="2700000" algn="tl">
                    <a:srgbClr val="000000"/>
                  </a:outerShdw>
                </a:effectLst>
                <a:latin typeface="Comic Sans MS" pitchFamily="1" charset="0"/>
              </a:rPr>
              <a:t>Casual Friends</a:t>
            </a:r>
          </a:p>
          <a:p>
            <a:pPr marL="514350" indent="-514350" eaLnBrk="1" hangingPunct="1">
              <a:spcBef>
                <a:spcPct val="20000"/>
              </a:spcBef>
              <a:buClr>
                <a:schemeClr val="tx1"/>
              </a:buClr>
              <a:defRPr/>
            </a:pPr>
            <a:r>
              <a:rPr lang="en-US" sz="3000" b="1" dirty="0" smtClean="0">
                <a:effectLst>
                  <a:outerShdw blurRad="38100" dist="38100" dir="2700000" algn="tl">
                    <a:srgbClr val="000000"/>
                  </a:outerShdw>
                </a:effectLst>
                <a:latin typeface="Comic Sans MS" pitchFamily="1" charset="0"/>
              </a:rPr>
              <a:t>	These are friends who come into your life because of a special interest or a common purpose.  It’s someone you’re assigned to work with on a science project, someone who is on the soccer team with you, attends your church,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sng" strike="noStrike" kern="1200" cap="none" spc="0" normalizeH="0" baseline="0" noProof="0" dirty="0" smtClean="0">
                <a:ln>
                  <a:noFill/>
                </a:ln>
                <a:solidFill>
                  <a:schemeClr val="tx1"/>
                </a:solidFill>
                <a:effectLst/>
                <a:uLnTx/>
                <a:uFillTx/>
                <a:latin typeface="Comic Sans MS" pitchFamily="66" charset="0"/>
                <a:ea typeface="+mj-ea"/>
                <a:cs typeface="+mj-cs"/>
              </a:rPr>
              <a:t>Types</a:t>
            </a:r>
            <a:r>
              <a:rPr kumimoji="0" lang="en-US" sz="5000" b="0" i="0" u="sng" strike="noStrike" kern="1200" cap="none" spc="0" normalizeH="0" noProof="0" dirty="0" smtClean="0">
                <a:ln>
                  <a:noFill/>
                </a:ln>
                <a:solidFill>
                  <a:schemeClr val="tx1"/>
                </a:solidFill>
                <a:effectLst/>
                <a:uLnTx/>
                <a:uFillTx/>
                <a:latin typeface="Comic Sans MS" pitchFamily="66" charset="0"/>
                <a:ea typeface="+mj-ea"/>
                <a:cs typeface="+mj-cs"/>
              </a:rPr>
              <a:t> of Friendships</a:t>
            </a:r>
            <a:r>
              <a:rPr kumimoji="0" lang="en-US" sz="5000" b="0" i="0" u="none" strike="noStrike" kern="1200" cap="none" spc="0" normalizeH="0" baseline="0" noProof="0" dirty="0" smtClean="0">
                <a:ln>
                  <a:noFill/>
                </a:ln>
                <a:solidFill>
                  <a:schemeClr val="tx1"/>
                </a:solidFill>
                <a:effectLst/>
                <a:uLnTx/>
                <a:uFillTx/>
                <a:latin typeface="Comic Sans MS" pitchFamily="66" charset="0"/>
                <a:ea typeface="+mj-ea"/>
                <a:cs typeface="+mj-cs"/>
              </a:rPr>
              <a:t>	</a:t>
            </a:r>
            <a:endParaRPr kumimoji="0" lang="en-US" sz="4400" b="0" i="0" u="none" strike="noStrike" kern="1200" cap="none" spc="0" normalizeH="0" baseline="0" noProof="0" dirty="0" smtClean="0">
              <a:ln>
                <a:noFill/>
              </a:ln>
              <a:solidFill>
                <a:schemeClr val="tx1"/>
              </a:solidFill>
              <a:effectLst/>
              <a:uLnTx/>
              <a:uFillTx/>
              <a:latin typeface="Comic Sans MS" pitchFamily="66" charset="0"/>
              <a:ea typeface="+mj-ea"/>
              <a:cs typeface="+mj-cs"/>
            </a:endParaRPr>
          </a:p>
        </p:txBody>
      </p:sp>
      <p:sp>
        <p:nvSpPr>
          <p:cNvPr id="5" name="Rectangle 8"/>
          <p:cNvSpPr>
            <a:spLocks noChangeArrowheads="1"/>
          </p:cNvSpPr>
          <p:nvPr/>
        </p:nvSpPr>
        <p:spPr bwMode="auto">
          <a:xfrm>
            <a:off x="381000" y="1600200"/>
            <a:ext cx="8458200" cy="4419600"/>
          </a:xfrm>
          <a:prstGeom prst="rect">
            <a:avLst/>
          </a:prstGeom>
          <a:noFill/>
          <a:ln w="9525">
            <a:noFill/>
            <a:miter lim="800000"/>
            <a:headEnd/>
            <a:tailEnd/>
          </a:ln>
          <a:effectLst/>
        </p:spPr>
        <p:txBody>
          <a:bodyPr/>
          <a:lstStyle/>
          <a:p>
            <a:pPr marL="514350" indent="-514350" eaLnBrk="1" hangingPunct="1">
              <a:spcBef>
                <a:spcPct val="20000"/>
              </a:spcBef>
              <a:buClr>
                <a:schemeClr val="tx1"/>
              </a:buClr>
              <a:defRPr/>
            </a:pPr>
            <a:r>
              <a:rPr lang="en-US" sz="3000" b="1" dirty="0" smtClean="0">
                <a:effectLst>
                  <a:outerShdw blurRad="38100" dist="38100" dir="2700000" algn="tl">
                    <a:srgbClr val="000000"/>
                  </a:outerShdw>
                </a:effectLst>
                <a:latin typeface="Comic Sans MS" pitchFamily="1" charset="0"/>
              </a:rPr>
              <a:t>3. </a:t>
            </a:r>
            <a:r>
              <a:rPr lang="en-US" sz="3000" b="1" u="sng" dirty="0" smtClean="0">
                <a:effectLst>
                  <a:outerShdw blurRad="38100" dist="38100" dir="2700000" algn="tl">
                    <a:srgbClr val="000000"/>
                  </a:outerShdw>
                </a:effectLst>
                <a:latin typeface="Comic Sans MS" pitchFamily="1" charset="0"/>
              </a:rPr>
              <a:t>Close Friends</a:t>
            </a:r>
          </a:p>
          <a:p>
            <a:pPr marL="514350" indent="-514350" eaLnBrk="1" hangingPunct="1">
              <a:spcBef>
                <a:spcPct val="20000"/>
              </a:spcBef>
              <a:buClr>
                <a:schemeClr val="tx1"/>
              </a:buClr>
              <a:defRPr/>
            </a:pPr>
            <a:r>
              <a:rPr lang="en-US" sz="3000" b="1" dirty="0" smtClean="0">
                <a:effectLst>
                  <a:outerShdw blurRad="38100" dist="38100" dir="2700000" algn="tl">
                    <a:srgbClr val="000000"/>
                  </a:outerShdw>
                </a:effectLst>
                <a:latin typeface="Comic Sans MS" pitchFamily="1" charset="0"/>
              </a:rPr>
              <a:t>	These are friends you hang out with, go to the movies with, whose homes you visit and who you invite into your home.  You share your feelings, thoughts and ambitions and can argue and express different opinions without being afraid of ruining the friendship.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sng" strike="noStrike" kern="1200" cap="none" spc="0" normalizeH="0" baseline="0" noProof="0" dirty="0" smtClean="0">
                <a:ln>
                  <a:noFill/>
                </a:ln>
                <a:solidFill>
                  <a:schemeClr val="tx1"/>
                </a:solidFill>
                <a:effectLst/>
                <a:uLnTx/>
                <a:uFillTx/>
                <a:latin typeface="Comic Sans MS" pitchFamily="66" charset="0"/>
                <a:ea typeface="+mj-ea"/>
                <a:cs typeface="+mj-cs"/>
              </a:rPr>
              <a:t>Types</a:t>
            </a:r>
            <a:r>
              <a:rPr kumimoji="0" lang="en-US" sz="5000" b="0" i="0" u="sng" strike="noStrike" kern="1200" cap="none" spc="0" normalizeH="0" noProof="0" dirty="0" smtClean="0">
                <a:ln>
                  <a:noFill/>
                </a:ln>
                <a:solidFill>
                  <a:schemeClr val="tx1"/>
                </a:solidFill>
                <a:effectLst/>
                <a:uLnTx/>
                <a:uFillTx/>
                <a:latin typeface="Comic Sans MS" pitchFamily="66" charset="0"/>
                <a:ea typeface="+mj-ea"/>
                <a:cs typeface="+mj-cs"/>
              </a:rPr>
              <a:t> of Friendships</a:t>
            </a:r>
            <a:r>
              <a:rPr kumimoji="0" lang="en-US" sz="5000" b="0" i="0" u="none" strike="noStrike" kern="1200" cap="none" spc="0" normalizeH="0" baseline="0" noProof="0" dirty="0" smtClean="0">
                <a:ln>
                  <a:noFill/>
                </a:ln>
                <a:solidFill>
                  <a:schemeClr val="tx1"/>
                </a:solidFill>
                <a:effectLst/>
                <a:uLnTx/>
                <a:uFillTx/>
                <a:latin typeface="Comic Sans MS" pitchFamily="66" charset="0"/>
                <a:ea typeface="+mj-ea"/>
                <a:cs typeface="+mj-cs"/>
              </a:rPr>
              <a:t>	</a:t>
            </a:r>
            <a:endParaRPr kumimoji="0" lang="en-US" sz="4400" b="0" i="0" u="none" strike="noStrike" kern="1200" cap="none" spc="0" normalizeH="0" baseline="0" noProof="0" dirty="0" smtClean="0">
              <a:ln>
                <a:noFill/>
              </a:ln>
              <a:solidFill>
                <a:schemeClr val="tx1"/>
              </a:solidFill>
              <a:effectLst/>
              <a:uLnTx/>
              <a:uFillTx/>
              <a:latin typeface="Comic Sans MS" pitchFamily="66" charset="0"/>
              <a:ea typeface="+mj-ea"/>
              <a:cs typeface="+mj-cs"/>
            </a:endParaRPr>
          </a:p>
        </p:txBody>
      </p:sp>
      <p:sp>
        <p:nvSpPr>
          <p:cNvPr id="5" name="Rectangle 8"/>
          <p:cNvSpPr>
            <a:spLocks noChangeArrowheads="1"/>
          </p:cNvSpPr>
          <p:nvPr/>
        </p:nvSpPr>
        <p:spPr bwMode="auto">
          <a:xfrm>
            <a:off x="381000" y="1600200"/>
            <a:ext cx="8458200" cy="4419600"/>
          </a:xfrm>
          <a:prstGeom prst="rect">
            <a:avLst/>
          </a:prstGeom>
          <a:noFill/>
          <a:ln w="9525">
            <a:noFill/>
            <a:miter lim="800000"/>
            <a:headEnd/>
            <a:tailEnd/>
          </a:ln>
          <a:effectLst/>
        </p:spPr>
        <p:txBody>
          <a:bodyPr/>
          <a:lstStyle/>
          <a:p>
            <a:pPr marL="514350" indent="-514350" eaLnBrk="1" hangingPunct="1">
              <a:spcBef>
                <a:spcPct val="20000"/>
              </a:spcBef>
              <a:buClr>
                <a:schemeClr val="tx1"/>
              </a:buClr>
              <a:defRPr/>
            </a:pPr>
            <a:r>
              <a:rPr lang="en-US" sz="3000" b="1" dirty="0" smtClean="0">
                <a:effectLst>
                  <a:outerShdw blurRad="38100" dist="38100" dir="2700000" algn="tl">
                    <a:srgbClr val="000000"/>
                  </a:outerShdw>
                </a:effectLst>
                <a:latin typeface="Comic Sans MS" pitchFamily="1" charset="0"/>
              </a:rPr>
              <a:t>4. </a:t>
            </a:r>
            <a:r>
              <a:rPr lang="en-US" sz="3000" b="1" u="sng" dirty="0" smtClean="0">
                <a:effectLst>
                  <a:outerShdw blurRad="38100" dist="38100" dir="2700000" algn="tl">
                    <a:srgbClr val="000000"/>
                  </a:outerShdw>
                </a:effectLst>
                <a:latin typeface="Comic Sans MS" pitchFamily="1" charset="0"/>
              </a:rPr>
              <a:t>Intimate Friends</a:t>
            </a:r>
          </a:p>
          <a:p>
            <a:pPr marL="514350" indent="-514350" eaLnBrk="1" hangingPunct="1">
              <a:spcBef>
                <a:spcPct val="20000"/>
              </a:spcBef>
              <a:buClr>
                <a:schemeClr val="tx1"/>
              </a:buClr>
              <a:defRPr/>
            </a:pPr>
            <a:r>
              <a:rPr lang="en-US" sz="3000" b="1" dirty="0" smtClean="0">
                <a:effectLst>
                  <a:outerShdw blurRad="38100" dist="38100" dir="2700000" algn="tl">
                    <a:srgbClr val="000000"/>
                  </a:outerShdw>
                </a:effectLst>
                <a:latin typeface="Comic Sans MS" pitchFamily="1" charset="0"/>
              </a:rPr>
              <a:t>	These friends have the freedom to tell you the truth, no matter how it may affect you.  They know all about you and you know all about them.  Intimate friends don’t just appear in our lives, but develop through the other stages of friendship.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8"/>
          <p:cNvSpPr>
            <a:spLocks noChangeArrowheads="1"/>
          </p:cNvSpPr>
          <p:nvPr/>
        </p:nvSpPr>
        <p:spPr bwMode="auto">
          <a:xfrm>
            <a:off x="381000" y="381000"/>
            <a:ext cx="8458200" cy="6019800"/>
          </a:xfrm>
          <a:prstGeom prst="rect">
            <a:avLst/>
          </a:prstGeom>
          <a:noFill/>
          <a:ln w="9525">
            <a:noFill/>
            <a:miter lim="800000"/>
            <a:headEnd/>
            <a:tailEnd/>
          </a:ln>
          <a:effectLst/>
        </p:spPr>
        <p:txBody>
          <a:bodyPr/>
          <a:lstStyle/>
          <a:p>
            <a:pPr marL="342900" indent="-342900" algn="ctr" eaLnBrk="1" hangingPunct="1">
              <a:spcBef>
                <a:spcPct val="20000"/>
              </a:spcBef>
              <a:buClr>
                <a:schemeClr val="hlink"/>
              </a:buClr>
              <a:defRPr/>
            </a:pPr>
            <a:r>
              <a:rPr lang="en-US" sz="4500" dirty="0">
                <a:effectLst>
                  <a:outerShdw blurRad="38100" dist="38100" dir="2700000" algn="tl">
                    <a:srgbClr val="000000"/>
                  </a:outerShdw>
                </a:effectLst>
                <a:latin typeface="Comic Sans MS" pitchFamily="1" charset="0"/>
              </a:rPr>
              <a:t>Friends </a:t>
            </a:r>
            <a:r>
              <a:rPr lang="en-US" sz="4500" dirty="0">
                <a:solidFill>
                  <a:srgbClr val="FF0000"/>
                </a:solidFill>
                <a:effectLst>
                  <a:outerShdw blurRad="38100" dist="38100" dir="2700000" algn="tl">
                    <a:srgbClr val="000000"/>
                  </a:outerShdw>
                </a:effectLst>
                <a:latin typeface="Comic Sans MS" pitchFamily="1" charset="0"/>
              </a:rPr>
              <a:t>can</a:t>
            </a:r>
            <a:r>
              <a:rPr lang="en-US" sz="4500" dirty="0">
                <a:effectLst>
                  <a:outerShdw blurRad="38100" dist="38100" dir="2700000" algn="tl">
                    <a:srgbClr val="000000"/>
                  </a:outerShdw>
                </a:effectLst>
                <a:latin typeface="Comic Sans MS" pitchFamily="1" charset="0"/>
              </a:rPr>
              <a:t> be peers and peers </a:t>
            </a:r>
            <a:r>
              <a:rPr lang="en-US" sz="4500" dirty="0">
                <a:solidFill>
                  <a:srgbClr val="FF0000"/>
                </a:solidFill>
                <a:effectLst>
                  <a:outerShdw blurRad="38100" dist="38100" dir="2700000" algn="tl">
                    <a:srgbClr val="000000"/>
                  </a:outerShdw>
                </a:effectLst>
                <a:latin typeface="Comic Sans MS" pitchFamily="1" charset="0"/>
              </a:rPr>
              <a:t>can</a:t>
            </a:r>
            <a:r>
              <a:rPr lang="en-US" sz="4500" dirty="0">
                <a:effectLst>
                  <a:outerShdw blurRad="38100" dist="38100" dir="2700000" algn="tl">
                    <a:srgbClr val="000000"/>
                  </a:outerShdw>
                </a:effectLst>
                <a:latin typeface="Comic Sans MS" pitchFamily="1" charset="0"/>
              </a:rPr>
              <a:t> be friends.</a:t>
            </a:r>
          </a:p>
          <a:p>
            <a:pPr marL="342900" indent="-342900" algn="ctr" eaLnBrk="1" hangingPunct="1">
              <a:spcBef>
                <a:spcPct val="20000"/>
              </a:spcBef>
              <a:buClr>
                <a:schemeClr val="hlink"/>
              </a:buClr>
              <a:defRPr/>
            </a:pPr>
            <a:endParaRPr lang="en-US" sz="4500" dirty="0">
              <a:effectLst>
                <a:outerShdw blurRad="38100" dist="38100" dir="2700000" algn="tl">
                  <a:srgbClr val="000000"/>
                </a:outerShdw>
              </a:effectLst>
              <a:latin typeface="Comic Sans MS" pitchFamily="1" charset="0"/>
            </a:endParaRPr>
          </a:p>
          <a:p>
            <a:pPr marL="342900" indent="-342900" algn="ctr" eaLnBrk="1" hangingPunct="1">
              <a:spcBef>
                <a:spcPct val="20000"/>
              </a:spcBef>
              <a:buClr>
                <a:schemeClr val="hlink"/>
              </a:buClr>
              <a:defRPr/>
            </a:pPr>
            <a:r>
              <a:rPr lang="en-US" sz="4500" dirty="0">
                <a:effectLst>
                  <a:outerShdw blurRad="38100" dist="38100" dir="2700000" algn="tl">
                    <a:srgbClr val="000000"/>
                  </a:outerShdw>
                </a:effectLst>
                <a:latin typeface="Comic Sans MS" pitchFamily="1" charset="0"/>
              </a:rPr>
              <a:t>BUT</a:t>
            </a:r>
          </a:p>
          <a:p>
            <a:pPr marL="342900" indent="-342900" algn="ctr" eaLnBrk="1" hangingPunct="1">
              <a:spcBef>
                <a:spcPct val="20000"/>
              </a:spcBef>
              <a:buClr>
                <a:schemeClr val="hlink"/>
              </a:buClr>
              <a:defRPr/>
            </a:pPr>
            <a:endParaRPr lang="en-US" sz="3500" dirty="0">
              <a:effectLst>
                <a:outerShdw blurRad="38100" dist="38100" dir="2700000" algn="tl">
                  <a:srgbClr val="000000"/>
                </a:outerShdw>
              </a:effectLst>
              <a:latin typeface="Comic Sans MS" pitchFamily="1" charset="0"/>
            </a:endParaRPr>
          </a:p>
          <a:p>
            <a:pPr marL="342900" indent="-342900" algn="ctr" eaLnBrk="1" hangingPunct="1">
              <a:spcBef>
                <a:spcPct val="20000"/>
              </a:spcBef>
              <a:buClr>
                <a:schemeClr val="hlink"/>
              </a:buClr>
              <a:defRPr/>
            </a:pPr>
            <a:r>
              <a:rPr lang="en-US" sz="4500" dirty="0">
                <a:effectLst>
                  <a:outerShdw blurRad="38100" dist="38100" dir="2700000" algn="tl">
                    <a:srgbClr val="000000"/>
                  </a:outerShdw>
                </a:effectLst>
                <a:latin typeface="Comic Sans MS" pitchFamily="1" charset="0"/>
              </a:rPr>
              <a:t>Friends are </a:t>
            </a:r>
            <a:r>
              <a:rPr lang="en-US" sz="4500" dirty="0">
                <a:solidFill>
                  <a:srgbClr val="FF0000"/>
                </a:solidFill>
                <a:effectLst>
                  <a:outerShdw blurRad="38100" dist="38100" dir="2700000" algn="tl">
                    <a:srgbClr val="000000"/>
                  </a:outerShdw>
                </a:effectLst>
                <a:latin typeface="Comic Sans MS" pitchFamily="1" charset="0"/>
              </a:rPr>
              <a:t>not</a:t>
            </a:r>
            <a:r>
              <a:rPr lang="en-US" sz="4500" dirty="0">
                <a:effectLst>
                  <a:outerShdw blurRad="38100" dist="38100" dir="2700000" algn="tl">
                    <a:srgbClr val="000000"/>
                  </a:outerShdw>
                </a:effectLst>
                <a:latin typeface="Comic Sans MS" pitchFamily="1" charset="0"/>
              </a:rPr>
              <a:t> </a:t>
            </a:r>
            <a:r>
              <a:rPr lang="en-US" sz="4500" dirty="0">
                <a:solidFill>
                  <a:srgbClr val="FF0000"/>
                </a:solidFill>
                <a:effectLst>
                  <a:outerShdw blurRad="38100" dist="38100" dir="2700000" algn="tl">
                    <a:srgbClr val="000000"/>
                  </a:outerShdw>
                </a:effectLst>
                <a:latin typeface="Comic Sans MS" pitchFamily="1" charset="0"/>
              </a:rPr>
              <a:t>always</a:t>
            </a:r>
            <a:r>
              <a:rPr lang="en-US" sz="4500" dirty="0">
                <a:effectLst>
                  <a:outerShdw blurRad="38100" dist="38100" dir="2700000" algn="tl">
                    <a:srgbClr val="000000"/>
                  </a:outerShdw>
                </a:effectLst>
                <a:latin typeface="Comic Sans MS" pitchFamily="1" charset="0"/>
              </a:rPr>
              <a:t> peers and</a:t>
            </a:r>
            <a:r>
              <a:rPr lang="en-US" sz="4500" dirty="0" smtClean="0">
                <a:effectLst>
                  <a:outerShdw blurRad="38100" dist="38100" dir="2700000" algn="tl">
                    <a:srgbClr val="000000"/>
                  </a:outerShdw>
                </a:effectLst>
                <a:latin typeface="Comic Sans MS" pitchFamily="1" charset="0"/>
              </a:rPr>
              <a:t> </a:t>
            </a:r>
          </a:p>
          <a:p>
            <a:pPr marL="342900" indent="-342900" algn="ctr" eaLnBrk="1" hangingPunct="1">
              <a:spcBef>
                <a:spcPct val="20000"/>
              </a:spcBef>
              <a:buClr>
                <a:schemeClr val="hlink"/>
              </a:buClr>
              <a:defRPr/>
            </a:pPr>
            <a:r>
              <a:rPr lang="en-US" sz="4500" dirty="0" smtClean="0">
                <a:effectLst>
                  <a:outerShdw blurRad="38100" dist="38100" dir="2700000" algn="tl">
                    <a:srgbClr val="000000"/>
                  </a:outerShdw>
                </a:effectLst>
                <a:latin typeface="Comic Sans MS" pitchFamily="1" charset="0"/>
              </a:rPr>
              <a:t>peers </a:t>
            </a:r>
            <a:r>
              <a:rPr lang="en-US" sz="4500" dirty="0">
                <a:effectLst>
                  <a:outerShdw blurRad="38100" dist="38100" dir="2700000" algn="tl">
                    <a:srgbClr val="000000"/>
                  </a:outerShdw>
                </a:effectLst>
                <a:latin typeface="Comic Sans MS" pitchFamily="1" charset="0"/>
              </a:rPr>
              <a:t>are </a:t>
            </a:r>
            <a:r>
              <a:rPr lang="en-US" sz="4500" dirty="0">
                <a:solidFill>
                  <a:srgbClr val="FF0000"/>
                </a:solidFill>
                <a:effectLst>
                  <a:outerShdw blurRad="38100" dist="38100" dir="2700000" algn="tl">
                    <a:srgbClr val="000000"/>
                  </a:outerShdw>
                </a:effectLst>
                <a:latin typeface="Comic Sans MS" pitchFamily="1" charset="0"/>
              </a:rPr>
              <a:t>not always</a:t>
            </a:r>
            <a:r>
              <a:rPr lang="en-US" sz="4500" dirty="0">
                <a:effectLst>
                  <a:outerShdw blurRad="38100" dist="38100" dir="2700000" algn="tl">
                    <a:srgbClr val="000000"/>
                  </a:outerShdw>
                </a:effectLst>
                <a:latin typeface="Comic Sans MS" pitchFamily="1" charset="0"/>
              </a:rPr>
              <a:t> friends.  </a:t>
            </a:r>
            <a:endParaRPr lang="en-US" sz="45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sng" strike="noStrike" kern="1200" cap="none" spc="0" normalizeH="0" baseline="0" noProof="0" smtClean="0">
                <a:ln>
                  <a:noFill/>
                </a:ln>
                <a:solidFill>
                  <a:schemeClr val="tx1"/>
                </a:solidFill>
                <a:effectLst/>
                <a:uLnTx/>
                <a:uFillTx/>
                <a:latin typeface="Comic Sans MS" pitchFamily="66" charset="0"/>
                <a:ea typeface="+mj-ea"/>
                <a:cs typeface="+mj-cs"/>
              </a:rPr>
              <a:t>FRIENDSHIP</a:t>
            </a:r>
            <a:r>
              <a:rPr kumimoji="0" lang="en-US" sz="4400" b="0" i="0" u="sng" strike="noStrike" kern="1200" cap="none" spc="0" normalizeH="0" baseline="0" noProof="0" smtClean="0">
                <a:ln>
                  <a:noFill/>
                </a:ln>
                <a:solidFill>
                  <a:schemeClr val="tx1"/>
                </a:solidFill>
                <a:effectLst/>
                <a:uLnTx/>
                <a:uFillTx/>
                <a:latin typeface="+mj-lt"/>
                <a:ea typeface="+mj-ea"/>
                <a:cs typeface="+mj-cs"/>
              </a:rPr>
              <a:t> </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457200" y="1600200"/>
            <a:ext cx="8229600" cy="4495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Tx/>
              <a:buNone/>
              <a:tabLst/>
              <a:defRPr/>
            </a:pPr>
            <a:r>
              <a:rPr kumimoji="0" lang="en-US" sz="4000" b="1" i="0" u="none" strike="noStrike" kern="1200" cap="none" spc="0" normalizeH="0" baseline="0" noProof="0" smtClean="0">
                <a:ln>
                  <a:noFill/>
                </a:ln>
                <a:solidFill>
                  <a:schemeClr val="tx1">
                    <a:tint val="75000"/>
                  </a:schemeClr>
                </a:solidFill>
                <a:effectLst/>
                <a:uLnTx/>
                <a:uFillTx/>
                <a:latin typeface="Comic Sans MS" pitchFamily="1" charset="0"/>
                <a:ea typeface="+mn-ea"/>
                <a:cs typeface="+mn-cs"/>
              </a:rPr>
              <a:t>Next to parents, friends have the greatest influence on our behavior.  Choosing your friends is one of the most critical decisions you will ever make!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898"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TotalTime>
  <Words>1305</Words>
  <Application>Microsoft Macintosh PowerPoint</Application>
  <PresentationFormat>On-screen Show (4:3)</PresentationFormat>
  <Paragraphs>99</Paragraphs>
  <Slides>26</Slides>
  <Notes>0</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Office Theme</vt:lpstr>
      <vt:lpstr>Friends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The Toxic Friend</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Friends </dc:title>
  <dc:creator>lschiers</dc:creator>
  <cp:lastModifiedBy>Adrienne Murray</cp:lastModifiedBy>
  <cp:revision>9</cp:revision>
  <dcterms:created xsi:type="dcterms:W3CDTF">2011-11-10T04:37:51Z</dcterms:created>
  <dcterms:modified xsi:type="dcterms:W3CDTF">2011-11-10T05:01:47Z</dcterms:modified>
</cp:coreProperties>
</file>