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84" d="100"/>
          <a:sy n="84" d="100"/>
        </p:scale>
        <p:origin x="-104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lstStyle>
          <a:p>
            <a:fld id="{B55B47BE-5186-4426-A995-9FD8A3C3961F}" type="datetimeFigureOut">
              <a:rPr lang="en-US" smtClean="0"/>
              <a:pPr/>
              <a:t>12/1/11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lstStyle>
          <a:p>
            <a:fld id="{412BCF05-0C19-478A-A2BD-1348D5DAA43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5B47BE-5186-4426-A995-9FD8A3C3961F}" type="datetimeFigureOut">
              <a:rPr lang="en-US" smtClean="0"/>
              <a:pPr/>
              <a:t>12/1/11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BCF05-0C19-478A-A2BD-1348D5DAA4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B55B47BE-5186-4426-A995-9FD8A3C3961F}" type="datetimeFigureOut">
              <a:rPr lang="en-US" smtClean="0"/>
              <a:pPr/>
              <a:t>12/1/11</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lstStyle>
          <a:p>
            <a:fld id="{412BCF05-0C19-478A-A2BD-1348D5DAA4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5B47BE-5186-4426-A995-9FD8A3C3961F}" type="datetimeFigureOut">
              <a:rPr lang="en-US" smtClean="0"/>
              <a:pPr/>
              <a:t>12/1/11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BCF05-0C19-478A-A2BD-1348D5DAA4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lstStyle>
          <a:p>
            <a:fld id="{B55B47BE-5186-4426-A995-9FD8A3C3961F}" type="datetimeFigureOut">
              <a:rPr lang="en-US" smtClean="0"/>
              <a:pPr/>
              <a:t>12/1/11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412BCF05-0C19-478A-A2BD-1348D5DAA43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5B47BE-5186-4426-A995-9FD8A3C3961F}" type="datetimeFigureOut">
              <a:rPr lang="en-US" smtClean="0"/>
              <a:pPr/>
              <a:t>12/1/11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BCF05-0C19-478A-A2BD-1348D5DAA4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55B47BE-5186-4426-A995-9FD8A3C3961F}" type="datetimeFigureOut">
              <a:rPr lang="en-US" smtClean="0"/>
              <a:pPr/>
              <a:t>12/1/11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2BCF05-0C19-478A-A2BD-1348D5DAA4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5B47BE-5186-4426-A995-9FD8A3C3961F}" type="datetimeFigureOut">
              <a:rPr lang="en-US" smtClean="0"/>
              <a:pPr/>
              <a:t>12/1/11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2BCF05-0C19-478A-A2BD-1348D5DAA4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B55B47BE-5186-4426-A995-9FD8A3C3961F}" type="datetimeFigureOut">
              <a:rPr lang="en-US" smtClean="0"/>
              <a:pPr/>
              <a:t>12/1/11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a:p>
        </p:txBody>
      </p:sp>
      <p:sp>
        <p:nvSpPr>
          <p:cNvPr id="4" name="Slide Number Placeholder 3"/>
          <p:cNvSpPr>
            <a:spLocks noGrp="1"/>
          </p:cNvSpPr>
          <p:nvPr>
            <p:ph type="sldNum" sz="quarter" idx="12"/>
          </p:nvPr>
        </p:nvSpPr>
        <p:spPr/>
        <p:txBody>
          <a:bodyPr/>
          <a:lstStyle/>
          <a:p>
            <a:fld id="{412BCF05-0C19-478A-A2BD-1348D5DAA4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5B47BE-5186-4426-A995-9FD8A3C3961F}" type="datetimeFigureOut">
              <a:rPr lang="en-US" smtClean="0"/>
              <a:pPr/>
              <a:t>12/1/11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BCF05-0C19-478A-A2BD-1348D5DAA4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B55B47BE-5186-4426-A995-9FD8A3C3961F}" type="datetimeFigureOut">
              <a:rPr lang="en-US" smtClean="0"/>
              <a:pPr/>
              <a:t>12/1/11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BCF05-0C19-478A-A2BD-1348D5DAA435}"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lstStyle>
          <a:p>
            <a:fld id="{B55B47BE-5186-4426-A995-9FD8A3C3961F}" type="datetimeFigureOut">
              <a:rPr lang="en-US" smtClean="0"/>
              <a:pPr/>
              <a:t>12/1/11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lstStyle>
          <a:p>
            <a:fld id="{412BCF05-0C19-478A-A2BD-1348D5DAA4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685800"/>
            <a:ext cx="6324600" cy="4953000"/>
          </a:xfrm>
        </p:spPr>
        <p:txBody>
          <a:bodyPr/>
          <a:lstStyle/>
          <a:p>
            <a:pPr algn="ctr"/>
            <a:r>
              <a:rPr lang="en-US" sz="9000" cap="none" dirty="0" smtClean="0">
                <a:ln w="1270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latin typeface="Cheri Liney" pitchFamily="2" charset="0"/>
              </a:rPr>
              <a:t>Dating Rights and Rules</a:t>
            </a:r>
            <a:endParaRPr lang="en-US" sz="9000" cap="none" dirty="0">
              <a:ln w="1270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latin typeface="Cheri Liney" pitchFamily="2" charset="0"/>
            </a:endParaRPr>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l="14444" r="10000"/>
          <a:stretch>
            <a:fillRect/>
          </a:stretch>
        </p:blipFill>
        <p:spPr bwMode="auto">
          <a:xfrm rot="5400000">
            <a:off x="-2187133" y="2364170"/>
            <a:ext cx="7064827" cy="2134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924800" cy="1127760"/>
          </a:xfrm>
          <a:ln w="57150">
            <a:solidFill>
              <a:schemeClr val="tx1"/>
            </a:solidFill>
          </a:ln>
        </p:spPr>
        <p:txBody>
          <a:bodyPr>
            <a:noAutofit/>
          </a:bodyPr>
          <a:lstStyle/>
          <a:p>
            <a:pPr algn="ctr"/>
            <a:r>
              <a:rPr lang="en-US" sz="60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Setting Dating Rules:</a:t>
            </a:r>
            <a:endParaRPr lang="en-US" sz="6000" cap="none" dirty="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endParaRPr>
          </a:p>
        </p:txBody>
      </p:sp>
      <p:sp>
        <p:nvSpPr>
          <p:cNvPr id="3" name="Content Placeholder 2"/>
          <p:cNvSpPr>
            <a:spLocks noGrp="1"/>
          </p:cNvSpPr>
          <p:nvPr>
            <p:ph idx="1"/>
          </p:nvPr>
        </p:nvSpPr>
        <p:spPr>
          <a:xfrm>
            <a:off x="152400" y="1609416"/>
            <a:ext cx="7924800" cy="4846320"/>
          </a:xfrm>
        </p:spPr>
        <p:txBody>
          <a:bodyPr>
            <a:normAutofit fontScale="92500" lnSpcReduction="10000"/>
          </a:bodyPr>
          <a:lstStyle/>
          <a:p>
            <a:pPr marL="742950" indent="-742950">
              <a:buClrTx/>
              <a:buFont typeface="Cheri Liney" pitchFamily="2" charset="0"/>
              <a:buChar char="O"/>
            </a:pPr>
            <a:r>
              <a:rPr lang="en-US" sz="4000" b="1" dirty="0" smtClean="0">
                <a:latin typeface="Comic Sans MS" pitchFamily="66" charset="0"/>
              </a:rPr>
              <a:t>Write </a:t>
            </a:r>
            <a:r>
              <a:rPr lang="en-US" sz="4000" b="1" u="sng" dirty="0" smtClean="0">
                <a:latin typeface="Comic Sans MS" pitchFamily="66" charset="0"/>
              </a:rPr>
              <a:t>5 PERSONAL</a:t>
            </a:r>
            <a:r>
              <a:rPr lang="en-US" sz="4000" b="1" dirty="0" smtClean="0">
                <a:latin typeface="Comic Sans MS" pitchFamily="66" charset="0"/>
              </a:rPr>
              <a:t> dating rules that will help keep you safe and happy when dating. (Try to be specific.)</a:t>
            </a:r>
            <a:endParaRPr lang="en-US" dirty="0" smtClean="0">
              <a:latin typeface="Comic Sans MS" pitchFamily="66" charset="0"/>
            </a:endParaRPr>
          </a:p>
          <a:p>
            <a:pPr marL="742950" indent="-742950">
              <a:buClrTx/>
              <a:buNone/>
            </a:pPr>
            <a:r>
              <a:rPr lang="en-US" sz="4000" b="1" dirty="0" smtClean="0">
                <a:latin typeface="Comic Sans MS" pitchFamily="66" charset="0"/>
              </a:rPr>
              <a:t>	</a:t>
            </a:r>
            <a:r>
              <a:rPr lang="en-US" sz="3000" b="1" u="sng" dirty="0" smtClean="0">
                <a:latin typeface="Comic Sans MS" pitchFamily="66" charset="0"/>
              </a:rPr>
              <a:t>Examples might include:</a:t>
            </a:r>
          </a:p>
          <a:p>
            <a:pPr marL="742950" indent="-742950">
              <a:buClrTx/>
              <a:buNone/>
            </a:pPr>
            <a:r>
              <a:rPr lang="en-US" sz="3000" b="1" dirty="0" smtClean="0">
                <a:latin typeface="Comic Sans MS" pitchFamily="66" charset="0"/>
              </a:rPr>
              <a:t>	-Always be home at curfew.</a:t>
            </a:r>
          </a:p>
          <a:p>
            <a:pPr marL="742950" indent="-742950">
              <a:buClrTx/>
              <a:buNone/>
            </a:pPr>
            <a:r>
              <a:rPr lang="en-US" sz="3000" b="1" dirty="0" smtClean="0">
                <a:latin typeface="Comic Sans MS" pitchFamily="66" charset="0"/>
              </a:rPr>
              <a:t>	-Date someone close to my own age.</a:t>
            </a:r>
          </a:p>
          <a:p>
            <a:pPr marL="742950" indent="-742950">
              <a:buClrTx/>
              <a:buNone/>
            </a:pPr>
            <a:r>
              <a:rPr lang="en-US" sz="3000" b="1" dirty="0" smtClean="0">
                <a:latin typeface="Comic Sans MS" pitchFamily="66" charset="0"/>
              </a:rPr>
              <a:t>	-Never be alone in a bedroom with 	someone of the opposite sex.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924800" cy="1051560"/>
          </a:xfrm>
          <a:ln w="57150">
            <a:solidFill>
              <a:schemeClr val="tx1"/>
            </a:solidFill>
          </a:ln>
        </p:spPr>
        <p:txBody>
          <a:bodyPr>
            <a:noAutofit/>
          </a:bodyPr>
          <a:lstStyle/>
          <a:p>
            <a:pPr algn="ct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As a date, you have the </a:t>
            </a:r>
            <a:r>
              <a:rPr lang="en-US" sz="60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RIGHT</a:t>
            </a:r>
            <a:r>
              <a:rPr lang="en-US"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 </a:t>
            </a: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to:</a:t>
            </a:r>
            <a:endParaRPr lang="en-US" sz="3500" cap="none" dirty="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endParaRPr>
          </a:p>
        </p:txBody>
      </p:sp>
      <p:sp>
        <p:nvSpPr>
          <p:cNvPr id="3" name="Content Placeholder 2"/>
          <p:cNvSpPr>
            <a:spLocks noGrp="1"/>
          </p:cNvSpPr>
          <p:nvPr>
            <p:ph idx="1"/>
          </p:nvPr>
        </p:nvSpPr>
        <p:spPr/>
        <p:txBody>
          <a:bodyPr/>
          <a:lstStyle/>
          <a:p>
            <a:pPr marL="742950" indent="-742950">
              <a:buClrTx/>
              <a:buFont typeface="+mj-lt"/>
              <a:buAutoNum type="arabicPeriod"/>
            </a:pPr>
            <a:r>
              <a:rPr lang="en-US" sz="4000" b="1" u="sng" dirty="0" smtClean="0">
                <a:latin typeface="Cheri Liney" pitchFamily="2" charset="0"/>
              </a:rPr>
              <a:t>Be Yourself!</a:t>
            </a:r>
          </a:p>
          <a:p>
            <a:pPr lvl="1">
              <a:buClrTx/>
            </a:pPr>
            <a:r>
              <a:rPr lang="en-US" dirty="0" smtClean="0">
                <a:solidFill>
                  <a:schemeClr val="tx1"/>
                </a:solidFill>
                <a:latin typeface="Comic Sans MS" pitchFamily="66" charset="0"/>
              </a:rPr>
              <a:t>You are a unique person and can make decisions for YOU!.  You have a special personality and don’t need to be or act like anyone else.  </a:t>
            </a:r>
            <a:r>
              <a:rPr lang="en-US" u="sng" dirty="0" smtClean="0">
                <a:solidFill>
                  <a:schemeClr val="tx1"/>
                </a:solidFill>
                <a:latin typeface="Comic Sans MS" pitchFamily="66" charset="0"/>
              </a:rPr>
              <a:t>NOBODY</a:t>
            </a:r>
            <a:r>
              <a:rPr lang="en-US" dirty="0" smtClean="0">
                <a:solidFill>
                  <a:schemeClr val="tx1"/>
                </a:solidFill>
                <a:latin typeface="Comic Sans MS" pitchFamily="66" charset="0"/>
              </a:rPr>
              <a:t> has the right to pressure you to do something or become someone you don’t want to be just to please them.  If someone doesn’t like you for what you are, let them date someone else.  They aren’t worth your time!  </a:t>
            </a:r>
            <a:endParaRPr lang="en-US"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924800" cy="1051560"/>
          </a:xfrm>
          <a:ln w="57150">
            <a:solidFill>
              <a:schemeClr val="tx1"/>
            </a:solidFill>
          </a:ln>
        </p:spPr>
        <p:txBody>
          <a:bodyPr>
            <a:noAutofit/>
          </a:bodyPr>
          <a:lstStyle/>
          <a:p>
            <a:pPr algn="ct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As a date, you have the </a:t>
            </a:r>
            <a:r>
              <a:rPr lang="en-US" sz="60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RIGHT</a:t>
            </a:r>
            <a:r>
              <a:rPr lang="en-US"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 </a:t>
            </a: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to:</a:t>
            </a:r>
            <a:endParaRPr lang="en-US" sz="3500" cap="none" dirty="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endParaRPr>
          </a:p>
        </p:txBody>
      </p:sp>
      <p:sp>
        <p:nvSpPr>
          <p:cNvPr id="3" name="Content Placeholder 2"/>
          <p:cNvSpPr>
            <a:spLocks noGrp="1"/>
          </p:cNvSpPr>
          <p:nvPr>
            <p:ph idx="1"/>
          </p:nvPr>
        </p:nvSpPr>
        <p:spPr/>
        <p:txBody>
          <a:bodyPr>
            <a:normAutofit/>
          </a:bodyPr>
          <a:lstStyle/>
          <a:p>
            <a:pPr marL="742950" indent="-742950">
              <a:buClrTx/>
              <a:buNone/>
            </a:pPr>
            <a:r>
              <a:rPr lang="en-US" sz="4000" b="1" dirty="0" smtClean="0">
                <a:latin typeface="Cheri Liney" pitchFamily="2" charset="0"/>
              </a:rPr>
              <a:t>2.  </a:t>
            </a:r>
            <a:r>
              <a:rPr lang="en-US" sz="4000" b="1" u="sng" dirty="0" smtClean="0">
                <a:latin typeface="Cheri Liney" pitchFamily="2" charset="0"/>
              </a:rPr>
              <a:t>An enjoyable and safe date!</a:t>
            </a:r>
          </a:p>
          <a:p>
            <a:pPr lvl="1">
              <a:buClrTx/>
            </a:pPr>
            <a:r>
              <a:rPr lang="en-US" dirty="0" smtClean="0">
                <a:solidFill>
                  <a:schemeClr val="tx1"/>
                </a:solidFill>
                <a:latin typeface="Comic Sans MS" pitchFamily="66" charset="0"/>
              </a:rPr>
              <a:t>Be sure you understand what the activities are for the evening.  If you feel uncomfortable about them, you don’t have to go.  It’s easier to say “NO” up front than to try and get out of the activity later.    </a:t>
            </a:r>
            <a:endParaRPr lang="en-US"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924800" cy="1051560"/>
          </a:xfrm>
          <a:ln w="57150">
            <a:solidFill>
              <a:schemeClr val="tx1"/>
            </a:solidFill>
          </a:ln>
        </p:spPr>
        <p:txBody>
          <a:bodyPr>
            <a:noAutofit/>
          </a:bodyPr>
          <a:lstStyle/>
          <a:p>
            <a:pPr algn="ct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As a date, you have the </a:t>
            </a:r>
            <a:r>
              <a:rPr lang="en-US" sz="60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RIGHT</a:t>
            </a:r>
            <a:r>
              <a:rPr lang="en-US"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 </a:t>
            </a: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to:</a:t>
            </a:r>
            <a:endParaRPr lang="en-US" sz="3500" cap="none" dirty="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endParaRPr>
          </a:p>
        </p:txBody>
      </p:sp>
      <p:sp>
        <p:nvSpPr>
          <p:cNvPr id="3" name="Content Placeholder 2"/>
          <p:cNvSpPr>
            <a:spLocks noGrp="1"/>
          </p:cNvSpPr>
          <p:nvPr>
            <p:ph idx="1"/>
          </p:nvPr>
        </p:nvSpPr>
        <p:spPr>
          <a:xfrm>
            <a:off x="304800" y="1609416"/>
            <a:ext cx="7848600" cy="4846320"/>
          </a:xfrm>
        </p:spPr>
        <p:txBody>
          <a:bodyPr>
            <a:normAutofit/>
          </a:bodyPr>
          <a:lstStyle/>
          <a:p>
            <a:pPr marL="742950" indent="-742950">
              <a:buClrTx/>
              <a:buNone/>
            </a:pPr>
            <a:r>
              <a:rPr lang="en-US" sz="4000" b="1" dirty="0" smtClean="0">
                <a:latin typeface="Cheri Liney" pitchFamily="2" charset="0"/>
              </a:rPr>
              <a:t>3.  </a:t>
            </a:r>
            <a:r>
              <a:rPr lang="en-US" sz="3900" b="1" u="sng" dirty="0" smtClean="0">
                <a:latin typeface="Cheri Liney" pitchFamily="2" charset="0"/>
              </a:rPr>
              <a:t>Have your values respected!</a:t>
            </a:r>
          </a:p>
          <a:p>
            <a:pPr lvl="1">
              <a:buClrTx/>
            </a:pPr>
            <a:r>
              <a:rPr lang="en-US" dirty="0" smtClean="0">
                <a:solidFill>
                  <a:schemeClr val="tx1"/>
                </a:solidFill>
                <a:latin typeface="Comic Sans MS" pitchFamily="66" charset="0"/>
              </a:rPr>
              <a:t>The values you have established in your life are important to you.  Others may have different values, but they don’t have the right to make you change your values or lower your standards.  Only you have that power.  </a:t>
            </a:r>
            <a:endParaRPr lang="en-US"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924800" cy="1051560"/>
          </a:xfrm>
          <a:ln w="57150">
            <a:solidFill>
              <a:schemeClr val="tx1"/>
            </a:solidFill>
          </a:ln>
        </p:spPr>
        <p:txBody>
          <a:bodyPr>
            <a:noAutofit/>
          </a:bodyPr>
          <a:lstStyle/>
          <a:p>
            <a:pPr algn="ct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As a date, you have the </a:t>
            </a:r>
            <a:r>
              <a:rPr lang="en-US" sz="60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RIGHT</a:t>
            </a:r>
            <a:r>
              <a:rPr lang="en-US"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 </a:t>
            </a: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to:</a:t>
            </a:r>
            <a:endParaRPr lang="en-US" sz="3500" cap="none" dirty="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endParaRPr>
          </a:p>
        </p:txBody>
      </p:sp>
      <p:sp>
        <p:nvSpPr>
          <p:cNvPr id="3" name="Content Placeholder 2"/>
          <p:cNvSpPr>
            <a:spLocks noGrp="1"/>
          </p:cNvSpPr>
          <p:nvPr>
            <p:ph idx="1"/>
          </p:nvPr>
        </p:nvSpPr>
        <p:spPr/>
        <p:txBody>
          <a:bodyPr>
            <a:normAutofit/>
          </a:bodyPr>
          <a:lstStyle/>
          <a:p>
            <a:pPr marL="742950" indent="-742950">
              <a:buClrTx/>
              <a:buNone/>
            </a:pPr>
            <a:r>
              <a:rPr lang="en-US" sz="4000" b="1" dirty="0" smtClean="0">
                <a:latin typeface="Cheri Liney" pitchFamily="2" charset="0"/>
              </a:rPr>
              <a:t>4.  </a:t>
            </a:r>
            <a:r>
              <a:rPr lang="en-US" sz="4000" b="1" u="sng" dirty="0" smtClean="0">
                <a:latin typeface="Cheri Liney" pitchFamily="2" charset="0"/>
              </a:rPr>
              <a:t>Care for and protect your body!</a:t>
            </a:r>
          </a:p>
          <a:p>
            <a:pPr lvl="1">
              <a:buClrTx/>
            </a:pPr>
            <a:r>
              <a:rPr lang="en-US" dirty="0" smtClean="0">
                <a:solidFill>
                  <a:schemeClr val="tx1"/>
                </a:solidFill>
                <a:latin typeface="Comic Sans MS" pitchFamily="66" charset="0"/>
              </a:rPr>
              <a:t>Protect your body from substances, dangerous activities or sexual advances.  </a:t>
            </a:r>
            <a:endParaRPr lang="en-US"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924800" cy="1051560"/>
          </a:xfrm>
          <a:ln w="57150">
            <a:solidFill>
              <a:schemeClr val="tx1"/>
            </a:solidFill>
          </a:ln>
        </p:spPr>
        <p:txBody>
          <a:bodyPr>
            <a:noAutofit/>
          </a:bodyPr>
          <a:lstStyle/>
          <a:p>
            <a:pPr algn="ct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As a date, you have the </a:t>
            </a:r>
            <a:r>
              <a:rPr lang="en-US" sz="60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RIGHT</a:t>
            </a:r>
            <a:r>
              <a:rPr lang="en-US"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 </a:t>
            </a: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to:</a:t>
            </a:r>
            <a:endParaRPr lang="en-US" sz="3500" cap="none" dirty="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endParaRPr>
          </a:p>
        </p:txBody>
      </p:sp>
      <p:sp>
        <p:nvSpPr>
          <p:cNvPr id="3" name="Content Placeholder 2"/>
          <p:cNvSpPr>
            <a:spLocks noGrp="1"/>
          </p:cNvSpPr>
          <p:nvPr>
            <p:ph idx="1"/>
          </p:nvPr>
        </p:nvSpPr>
        <p:spPr/>
        <p:txBody>
          <a:bodyPr>
            <a:normAutofit/>
          </a:bodyPr>
          <a:lstStyle/>
          <a:p>
            <a:pPr marL="742950" indent="-742950">
              <a:buClrTx/>
              <a:buNone/>
            </a:pPr>
            <a:r>
              <a:rPr lang="en-US" sz="4000" b="1" dirty="0" smtClean="0">
                <a:latin typeface="Cheri Liney" pitchFamily="2" charset="0"/>
              </a:rPr>
              <a:t>5.  </a:t>
            </a:r>
            <a:r>
              <a:rPr lang="en-US" sz="4000" b="1" u="sng" dirty="0" smtClean="0">
                <a:latin typeface="Cheri Liney" pitchFamily="2" charset="0"/>
              </a:rPr>
              <a:t>Establish and protect your reputation!</a:t>
            </a:r>
          </a:p>
          <a:p>
            <a:pPr lvl="1">
              <a:buClrTx/>
            </a:pPr>
            <a:r>
              <a:rPr lang="en-US" dirty="0" smtClean="0">
                <a:solidFill>
                  <a:schemeClr val="tx1"/>
                </a:solidFill>
                <a:latin typeface="Comic Sans MS" pitchFamily="66" charset="0"/>
              </a:rPr>
              <a:t>You have the right to act in a way that makes you proud of your actions-not ashamed of them.  You have the right to refuse “cheap” experiences that degrade you or would lower your self-esteem.  </a:t>
            </a:r>
            <a:endParaRPr lang="en-US"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924800" cy="1051560"/>
          </a:xfrm>
          <a:ln w="57150">
            <a:solidFill>
              <a:schemeClr val="tx1"/>
            </a:solidFill>
          </a:ln>
        </p:spPr>
        <p:txBody>
          <a:bodyPr>
            <a:noAutofit/>
          </a:bodyPr>
          <a:lstStyle/>
          <a:p>
            <a:pPr algn="ct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As a date, you have the </a:t>
            </a:r>
            <a:r>
              <a:rPr lang="en-US" sz="60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RIGHT</a:t>
            </a:r>
            <a:r>
              <a:rPr lang="en-US"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 </a:t>
            </a: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to:</a:t>
            </a:r>
            <a:endParaRPr lang="en-US" sz="3500" cap="none" dirty="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endParaRPr>
          </a:p>
        </p:txBody>
      </p:sp>
      <p:sp>
        <p:nvSpPr>
          <p:cNvPr id="3" name="Content Placeholder 2"/>
          <p:cNvSpPr>
            <a:spLocks noGrp="1"/>
          </p:cNvSpPr>
          <p:nvPr>
            <p:ph idx="1"/>
          </p:nvPr>
        </p:nvSpPr>
        <p:spPr/>
        <p:txBody>
          <a:bodyPr>
            <a:normAutofit/>
          </a:bodyPr>
          <a:lstStyle/>
          <a:p>
            <a:pPr marL="742950" indent="-742950">
              <a:buClrTx/>
              <a:buNone/>
            </a:pPr>
            <a:r>
              <a:rPr lang="en-US" sz="4000" b="1" dirty="0" smtClean="0">
                <a:latin typeface="Cheri Liney" pitchFamily="2" charset="0"/>
              </a:rPr>
              <a:t>6.  </a:t>
            </a:r>
            <a:r>
              <a:rPr lang="en-US" sz="4000" b="1" u="sng" dirty="0" smtClean="0">
                <a:latin typeface="Cheri Liney" pitchFamily="2" charset="0"/>
              </a:rPr>
              <a:t>Be free from guilt and fear!</a:t>
            </a:r>
          </a:p>
          <a:p>
            <a:pPr lvl="1">
              <a:buClrTx/>
            </a:pPr>
            <a:r>
              <a:rPr lang="en-US" dirty="0" smtClean="0">
                <a:solidFill>
                  <a:schemeClr val="tx1"/>
                </a:solidFill>
                <a:latin typeface="Comic Sans MS" pitchFamily="66" charset="0"/>
              </a:rPr>
              <a:t>You can be free from the fear of pregnancy, free from the fear of AIDS and other STD’s, free from guilt and regret by simply saying “NO” to activities that compromise your values.  </a:t>
            </a:r>
            <a:endParaRPr lang="en-US"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924800" cy="1051560"/>
          </a:xfrm>
          <a:ln w="57150">
            <a:solidFill>
              <a:schemeClr val="tx1"/>
            </a:solidFill>
          </a:ln>
        </p:spPr>
        <p:txBody>
          <a:bodyPr>
            <a:noAutofit/>
          </a:bodyPr>
          <a:lstStyle/>
          <a:p>
            <a:pPr algn="ct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As a date, you have the </a:t>
            </a:r>
            <a:r>
              <a:rPr lang="en-US" sz="60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RIGHT</a:t>
            </a:r>
            <a:r>
              <a:rPr lang="en-US"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 </a:t>
            </a:r>
            <a:r>
              <a:rPr lang="en-US" sz="3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to:</a:t>
            </a:r>
            <a:endParaRPr lang="en-US" sz="3500" cap="none" dirty="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endParaRPr>
          </a:p>
        </p:txBody>
      </p:sp>
      <p:sp>
        <p:nvSpPr>
          <p:cNvPr id="3" name="Content Placeholder 2"/>
          <p:cNvSpPr>
            <a:spLocks noGrp="1"/>
          </p:cNvSpPr>
          <p:nvPr>
            <p:ph idx="1"/>
          </p:nvPr>
        </p:nvSpPr>
        <p:spPr/>
        <p:txBody>
          <a:bodyPr>
            <a:normAutofit/>
          </a:bodyPr>
          <a:lstStyle/>
          <a:p>
            <a:pPr marL="742950" indent="-742950">
              <a:buClrTx/>
              <a:buNone/>
            </a:pPr>
            <a:r>
              <a:rPr lang="en-US" sz="4000" b="1" dirty="0" smtClean="0">
                <a:latin typeface="Cheri Liney" pitchFamily="2" charset="0"/>
              </a:rPr>
              <a:t>7.  </a:t>
            </a:r>
            <a:r>
              <a:rPr lang="en-US" sz="4000" b="1" u="sng" dirty="0" smtClean="0">
                <a:latin typeface="Cheri Liney" pitchFamily="2" charset="0"/>
              </a:rPr>
              <a:t>Say “NO”!</a:t>
            </a:r>
          </a:p>
          <a:p>
            <a:pPr lvl="1">
              <a:buClrTx/>
            </a:pPr>
            <a:r>
              <a:rPr lang="en-US" dirty="0" smtClean="0">
                <a:solidFill>
                  <a:schemeClr val="tx1"/>
                </a:solidFill>
                <a:latin typeface="Comic Sans MS" pitchFamily="66" charset="0"/>
              </a:rPr>
              <a:t>It isn’t easy to say no to your friends when they are planning an activity that is risky or even illegal, especially if they threaten you.  Saying “NO” will help  you gain confidence and also keep you out of situations where you might compromise your values and goals.  </a:t>
            </a:r>
            <a:endParaRPr lang="en-US"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8305800" cy="1127760"/>
          </a:xfrm>
          <a:ln w="57150">
            <a:solidFill>
              <a:schemeClr val="tx1"/>
            </a:solidFill>
          </a:ln>
        </p:spPr>
        <p:txBody>
          <a:bodyPr>
            <a:noAutofit/>
          </a:bodyPr>
          <a:lstStyle/>
          <a:p>
            <a:pPr algn="ctr"/>
            <a:r>
              <a:rPr lang="en-US" sz="4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Why Set </a:t>
            </a:r>
            <a:r>
              <a:rPr lang="en-US" sz="4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Dating</a:t>
            </a:r>
            <a:r>
              <a:rPr lang="en-US" sz="45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 </a:t>
            </a:r>
            <a:r>
              <a:rPr lang="en-US" sz="70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RULES</a:t>
            </a:r>
            <a:r>
              <a:rPr lang="en-US" sz="7000" cap="none" dirty="0" smtClean="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rPr>
              <a:t>?</a:t>
            </a:r>
            <a:endParaRPr lang="en-US" sz="7000" cap="none" dirty="0">
              <a:ln w="12700">
                <a:solidFill>
                  <a:schemeClr val="tx1"/>
                </a:solidFill>
                <a:prstDash val="solid"/>
              </a:ln>
              <a:solidFill>
                <a:schemeClr val="tx2"/>
              </a:solidFill>
              <a:effectLst>
                <a:outerShdw blurRad="41275" dist="20320" dir="1800000" algn="tl" rotWithShape="0">
                  <a:srgbClr val="000000">
                    <a:alpha val="40000"/>
                  </a:srgbClr>
                </a:outerShdw>
              </a:effectLst>
              <a:latin typeface="Cheri Liney" pitchFamily="2" charset="0"/>
            </a:endParaRPr>
          </a:p>
        </p:txBody>
      </p:sp>
      <p:sp>
        <p:nvSpPr>
          <p:cNvPr id="3" name="Content Placeholder 2"/>
          <p:cNvSpPr>
            <a:spLocks noGrp="1"/>
          </p:cNvSpPr>
          <p:nvPr>
            <p:ph idx="1"/>
          </p:nvPr>
        </p:nvSpPr>
        <p:spPr/>
        <p:txBody>
          <a:bodyPr>
            <a:normAutofit fontScale="92500" lnSpcReduction="20000"/>
          </a:bodyPr>
          <a:lstStyle/>
          <a:p>
            <a:pPr marL="742950" indent="-742950">
              <a:buClrTx/>
              <a:buFont typeface="+mj-lt"/>
              <a:buAutoNum type="arabicPeriod"/>
            </a:pPr>
            <a:r>
              <a:rPr lang="en-US" sz="4000" b="1" dirty="0" smtClean="0">
                <a:latin typeface="Comic Sans MS" pitchFamily="66" charset="0"/>
              </a:rPr>
              <a:t>They help you be </a:t>
            </a:r>
            <a:r>
              <a:rPr lang="en-US" sz="4000" b="1" u="sng" dirty="0" smtClean="0">
                <a:latin typeface="Comic Sans MS" pitchFamily="66" charset="0"/>
              </a:rPr>
              <a:t>responsible</a:t>
            </a:r>
            <a:r>
              <a:rPr lang="en-US" sz="4000" b="1" dirty="0" smtClean="0">
                <a:latin typeface="Comic Sans MS" pitchFamily="66" charset="0"/>
              </a:rPr>
              <a:t> when dating.</a:t>
            </a:r>
          </a:p>
          <a:p>
            <a:pPr marL="742950" indent="-742950">
              <a:buClrTx/>
              <a:buFont typeface="+mj-lt"/>
              <a:buAutoNum type="arabicPeriod"/>
            </a:pPr>
            <a:r>
              <a:rPr lang="en-US" sz="4000" b="1" dirty="0" smtClean="0">
                <a:latin typeface="Comic Sans MS" pitchFamily="66" charset="0"/>
              </a:rPr>
              <a:t>They help you make </a:t>
            </a:r>
            <a:r>
              <a:rPr lang="en-US" sz="4000" b="1" u="sng" dirty="0" smtClean="0">
                <a:latin typeface="Comic Sans MS" pitchFamily="66" charset="0"/>
              </a:rPr>
              <a:t>decisions</a:t>
            </a:r>
            <a:r>
              <a:rPr lang="en-US" sz="4000" b="1" dirty="0" smtClean="0">
                <a:latin typeface="Comic Sans MS" pitchFamily="66" charset="0"/>
              </a:rPr>
              <a:t> BEFORE a situation arises so you will not compromise your values and goals.</a:t>
            </a:r>
          </a:p>
          <a:p>
            <a:pPr marL="742950" indent="-742950">
              <a:buClrTx/>
              <a:buFont typeface="+mj-lt"/>
              <a:buAutoNum type="arabicPeriod"/>
            </a:pPr>
            <a:r>
              <a:rPr lang="en-US" sz="4000" b="1" dirty="0" smtClean="0">
                <a:latin typeface="Comic Sans MS" pitchFamily="66" charset="0"/>
              </a:rPr>
              <a:t>They help you feel </a:t>
            </a:r>
            <a:r>
              <a:rPr lang="en-US" sz="4000" b="1" u="sng" dirty="0" smtClean="0">
                <a:latin typeface="Comic Sans MS" pitchFamily="66" charset="0"/>
              </a:rPr>
              <a:t>confident</a:t>
            </a:r>
            <a:r>
              <a:rPr lang="en-US" sz="4000" b="1" dirty="0" smtClean="0">
                <a:latin typeface="Comic Sans MS" pitchFamily="66" charset="0"/>
              </a:rPr>
              <a:t> about yourself.</a:t>
            </a:r>
          </a:p>
          <a:p>
            <a:pPr marL="742950" indent="-742950">
              <a:buClrTx/>
              <a:buFont typeface="+mj-lt"/>
              <a:buAutoNum type="arabicPeriod"/>
            </a:pPr>
            <a:r>
              <a:rPr lang="en-US" sz="4000" b="1" dirty="0" smtClean="0">
                <a:solidFill>
                  <a:schemeClr val="tx1"/>
                </a:solidFill>
                <a:latin typeface="Comic Sans MS" pitchFamily="66" charset="0"/>
              </a:rPr>
              <a:t>They keep you </a:t>
            </a:r>
            <a:r>
              <a:rPr lang="en-US" sz="4000" b="1" u="sng" dirty="0" smtClean="0">
                <a:solidFill>
                  <a:schemeClr val="tx1"/>
                </a:solidFill>
                <a:latin typeface="Comic Sans MS" pitchFamily="66" charset="0"/>
              </a:rPr>
              <a:t>safe</a:t>
            </a:r>
            <a:r>
              <a:rPr lang="en-US" sz="4000" b="1" dirty="0" smtClean="0">
                <a:solidFill>
                  <a:schemeClr val="tx1"/>
                </a:solidFill>
                <a:latin typeface="Comic Sans MS" pitchFamily="66" charset="0"/>
              </a:rPr>
              <a:t>!</a:t>
            </a:r>
            <a:endParaRPr lang="en-US" dirty="0">
              <a:solidFill>
                <a:schemeClr val="tx1"/>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67</TotalTime>
  <Words>543</Words>
  <Application>Microsoft Macintosh PowerPoint</Application>
  <PresentationFormat>On-screen Show (4:3)</PresentationFormat>
  <Paragraphs>33</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Opulent</vt:lpstr>
      <vt:lpstr>Dating Rights and Rules</vt:lpstr>
      <vt:lpstr>As a date, you have the RIGHT to:</vt:lpstr>
      <vt:lpstr>As a date, you have the RIGHT to:</vt:lpstr>
      <vt:lpstr>As a date, you have the RIGHT to:</vt:lpstr>
      <vt:lpstr>As a date, you have the RIGHT to:</vt:lpstr>
      <vt:lpstr>As a date, you have the RIGHT to:</vt:lpstr>
      <vt:lpstr>As a date, you have the RIGHT to:</vt:lpstr>
      <vt:lpstr>As a date, you have the RIGHT to:</vt:lpstr>
      <vt:lpstr>Why Set Dating RULES?</vt:lpstr>
      <vt:lpstr>Setting Dating Rules: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lschiers</dc:creator>
  <cp:lastModifiedBy>Adrienne Murray</cp:lastModifiedBy>
  <cp:revision>18</cp:revision>
  <dcterms:created xsi:type="dcterms:W3CDTF">2011-12-02T05:50:24Z</dcterms:created>
  <dcterms:modified xsi:type="dcterms:W3CDTF">2011-12-02T05:59:13Z</dcterms:modified>
</cp:coreProperties>
</file>