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64" r:id="rId11"/>
    <p:sldId id="274" r:id="rId12"/>
    <p:sldId id="265" r:id="rId13"/>
    <p:sldId id="266" r:id="rId14"/>
    <p:sldId id="267" r:id="rId15"/>
    <p:sldId id="268" r:id="rId16"/>
    <p:sldId id="275" r:id="rId17"/>
    <p:sldId id="269" r:id="rId18"/>
    <p:sldId id="270" r:id="rId19"/>
    <p:sldId id="271" r:id="rId20"/>
    <p:sldId id="272" r:id="rId21"/>
    <p:sldId id="276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50D"/>
    <a:srgbClr val="F2B800"/>
    <a:srgbClr val="A40000"/>
    <a:srgbClr val="3CA2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10" autoAdjust="0"/>
  </p:normalViewPr>
  <p:slideViewPr>
    <p:cSldViewPr>
      <p:cViewPr varScale="1">
        <p:scale>
          <a:sx n="84" d="100"/>
          <a:sy n="84" d="100"/>
        </p:scale>
        <p:origin x="-96" y="-22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67AF-03A8-4AD3-840D-55C5B1335A16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40BA-2E3C-47F3-BBF3-147F266E6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67AF-03A8-4AD3-840D-55C5B1335A16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40BA-2E3C-47F3-BBF3-147F266E6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67AF-03A8-4AD3-840D-55C5B1335A16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40BA-2E3C-47F3-BBF3-147F266E6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67AF-03A8-4AD3-840D-55C5B1335A16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40BA-2E3C-47F3-BBF3-147F266E6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67AF-03A8-4AD3-840D-55C5B1335A16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40BA-2E3C-47F3-BBF3-147F266E6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67AF-03A8-4AD3-840D-55C5B1335A16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40BA-2E3C-47F3-BBF3-147F266E6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67AF-03A8-4AD3-840D-55C5B1335A16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40BA-2E3C-47F3-BBF3-147F266E6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67AF-03A8-4AD3-840D-55C5B1335A16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40BA-2E3C-47F3-BBF3-147F266E6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67AF-03A8-4AD3-840D-55C5B1335A16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40BA-2E3C-47F3-BBF3-147F266E6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67AF-03A8-4AD3-840D-55C5B1335A16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40BA-2E3C-47F3-BBF3-147F266E6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67AF-03A8-4AD3-840D-55C5B1335A16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40BA-2E3C-47F3-BBF3-147F266E6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E67AF-03A8-4AD3-840D-55C5B1335A16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440BA-2E3C-47F3-BBF3-147F266E6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" y="250031"/>
            <a:ext cx="8763000" cy="1102519"/>
          </a:xfrm>
        </p:spPr>
        <p:txBody>
          <a:bodyPr>
            <a:normAutofit fontScale="90000"/>
          </a:bodyPr>
          <a:lstStyle/>
          <a:p>
            <a:r>
              <a:rPr lang="en-US" sz="4700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Hawaiian Punk" pitchFamily="2" charset="0"/>
              </a:rPr>
              <a:t>The Color Code Personality Test</a:t>
            </a:r>
            <a:r>
              <a:rPr lang="en-US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Hawaiian Punk" pitchFamily="2" charset="0"/>
              </a:rPr>
              <a:t/>
            </a:r>
            <a:br>
              <a:rPr lang="en-US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Hawaiian Punk" pitchFamily="2" charset="0"/>
              </a:rPr>
            </a:br>
            <a:r>
              <a:rPr lang="en-US" sz="3300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Hawaiian Punk" pitchFamily="2" charset="0"/>
              </a:rPr>
              <a:t>Results Analysis</a:t>
            </a:r>
            <a:endParaRPr lang="en-US" sz="3300" dirty="0">
              <a:ln w="28575">
                <a:solidFill>
                  <a:schemeClr val="tx1"/>
                </a:solidFill>
              </a:ln>
              <a:solidFill>
                <a:schemeClr val="bg1"/>
              </a:solidFill>
              <a:latin typeface="Hawaiian Punk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6"/>
              </a:clrFrom>
              <a:clrTo>
                <a:srgbClr val="FEFF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09596" y="1403739"/>
            <a:ext cx="3524809" cy="383501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b="1" u="sng" dirty="0" smtClean="0"/>
              <a:t>Red Personalities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52550"/>
            <a:ext cx="4495800" cy="3790950"/>
          </a:xfrm>
        </p:spPr>
        <p:txBody>
          <a:bodyPr>
            <a:normAutofit fontScale="70000" lnSpcReduction="20000"/>
          </a:bodyPr>
          <a:lstStyle/>
          <a:p>
            <a:r>
              <a:rPr lang="en-US" sz="3900" b="1" u="sng" dirty="0" smtClean="0"/>
              <a:t>Do’s:</a:t>
            </a:r>
          </a:p>
          <a:p>
            <a:pPr lvl="1"/>
            <a:r>
              <a:rPr lang="en-US" sz="3100" b="1" dirty="0" smtClean="0"/>
              <a:t>Present Issues Logically</a:t>
            </a:r>
          </a:p>
          <a:p>
            <a:pPr lvl="1"/>
            <a:r>
              <a:rPr lang="en-US" sz="3100" b="1" dirty="0" smtClean="0"/>
              <a:t>Be Brief, Direct and Specific (Leave the “Feelings” Out of It</a:t>
            </a:r>
          </a:p>
          <a:p>
            <a:pPr lvl="1"/>
            <a:r>
              <a:rPr lang="en-US" sz="3100" b="1" dirty="0" smtClean="0"/>
              <a:t>Offer Them Leadership Opportunities</a:t>
            </a:r>
          </a:p>
          <a:p>
            <a:pPr lvl="1"/>
            <a:r>
              <a:rPr lang="en-US" sz="3100" b="1" dirty="0" smtClean="0"/>
              <a:t>VERBALIZE Your Feelings</a:t>
            </a:r>
          </a:p>
          <a:p>
            <a:pPr lvl="1"/>
            <a:r>
              <a:rPr lang="en-US" sz="3100" b="1" dirty="0" smtClean="0"/>
              <a:t>Support Their Decisive Nature</a:t>
            </a:r>
          </a:p>
          <a:p>
            <a:pPr lvl="1"/>
            <a:r>
              <a:rPr lang="en-US" sz="3100" b="1" dirty="0" smtClean="0"/>
              <a:t>Respect Their Need to Make Their Own Decisions</a:t>
            </a:r>
          </a:p>
          <a:p>
            <a:pPr lvl="1"/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19600" y="1352550"/>
            <a:ext cx="47244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900" b="1" u="sng" noProof="0" dirty="0" smtClean="0"/>
              <a:t>Don’ts</a:t>
            </a:r>
            <a:r>
              <a:rPr kumimoji="0" lang="en-US" sz="29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noProof="0" dirty="0" smtClean="0"/>
              <a:t>Embarrass Them In Front of Others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Argue</a:t>
            </a:r>
            <a:r>
              <a:rPr kumimoji="0" lang="en-US" sz="2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An Emotional Perspective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noProof="0" dirty="0" smtClean="0"/>
              <a:t>Use Authoritarian Approach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dirty="0" smtClean="0"/>
              <a:t>Be Slow and Indecisive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Attack Them Personally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dirty="0" smtClean="0"/>
              <a:t>Take Their Arguments Personally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Expect a Personal and Intimate Relationship Immediately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6667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to Develop a</a:t>
            </a:r>
            <a:r>
              <a:rPr kumimoji="0" lang="en-US" sz="44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Good Relationship with a “Red”</a:t>
            </a:r>
            <a:endParaRPr kumimoji="0" lang="en-US" sz="44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b="1" u="sng" dirty="0" smtClean="0"/>
              <a:t>Red Personalities</a:t>
            </a:r>
            <a:endParaRPr lang="en-US" b="1" u="sng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6200" y="1352550"/>
            <a:ext cx="8763000" cy="362307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Administrator			 </a:t>
            </a:r>
            <a:r>
              <a:rPr lang="en-US" sz="2200" b="1" dirty="0" smtClean="0">
                <a:latin typeface="Calibri"/>
              </a:rPr>
              <a:t>•</a:t>
            </a:r>
            <a:r>
              <a:rPr lang="en-US" b="1" dirty="0" smtClean="0">
                <a:latin typeface="Calibri"/>
              </a:rPr>
              <a:t> </a:t>
            </a:r>
            <a:r>
              <a:rPr lang="en-US" b="1" dirty="0" smtClean="0"/>
              <a:t>Indian Chief</a:t>
            </a:r>
          </a:p>
          <a:p>
            <a:r>
              <a:rPr lang="en-US" b="1" dirty="0" smtClean="0"/>
              <a:t>Police/Military Officer	</a:t>
            </a:r>
            <a:r>
              <a:rPr lang="en-US" b="1" dirty="0"/>
              <a:t> </a:t>
            </a:r>
            <a:r>
              <a:rPr lang="en-US" sz="2200" b="1" dirty="0"/>
              <a:t>• </a:t>
            </a:r>
            <a:r>
              <a:rPr lang="en-US" sz="2200" b="1" dirty="0" smtClean="0"/>
              <a:t> </a:t>
            </a:r>
            <a:r>
              <a:rPr lang="en-US" b="1" dirty="0" smtClean="0"/>
              <a:t>Realtor</a:t>
            </a:r>
          </a:p>
          <a:p>
            <a:r>
              <a:rPr lang="en-US" b="1" dirty="0" smtClean="0"/>
              <a:t>Politician				</a:t>
            </a:r>
            <a:r>
              <a:rPr lang="en-US" b="1" dirty="0"/>
              <a:t> </a:t>
            </a:r>
            <a:r>
              <a:rPr lang="en-US" sz="2200" b="1" dirty="0"/>
              <a:t>•</a:t>
            </a:r>
            <a:r>
              <a:rPr lang="en-US" b="1" dirty="0"/>
              <a:t> </a:t>
            </a:r>
            <a:r>
              <a:rPr lang="en-US" b="1" dirty="0" smtClean="0"/>
              <a:t>Film Critic</a:t>
            </a:r>
          </a:p>
          <a:p>
            <a:r>
              <a:rPr lang="en-US" b="1" dirty="0" smtClean="0"/>
              <a:t>Entrepreneur			</a:t>
            </a:r>
            <a:r>
              <a:rPr lang="en-US" b="1" dirty="0"/>
              <a:t> </a:t>
            </a:r>
            <a:r>
              <a:rPr lang="en-US" sz="2200" b="1" dirty="0"/>
              <a:t>• </a:t>
            </a:r>
            <a:r>
              <a:rPr lang="en-US" sz="2200" b="1" dirty="0" smtClean="0"/>
              <a:t> </a:t>
            </a:r>
            <a:r>
              <a:rPr lang="en-US" b="1" dirty="0" smtClean="0"/>
              <a:t>Contractor</a:t>
            </a:r>
          </a:p>
          <a:p>
            <a:r>
              <a:rPr lang="en-US" b="1" dirty="0" smtClean="0"/>
              <a:t>Lawyer				</a:t>
            </a:r>
            <a:r>
              <a:rPr lang="en-US" b="1" dirty="0"/>
              <a:t> </a:t>
            </a:r>
            <a:r>
              <a:rPr lang="en-US" sz="2200" b="1" dirty="0"/>
              <a:t>• </a:t>
            </a:r>
            <a:r>
              <a:rPr lang="en-US" sz="2200" b="1" dirty="0" smtClean="0"/>
              <a:t> </a:t>
            </a:r>
            <a:r>
              <a:rPr lang="en-US" b="1" dirty="0" smtClean="0"/>
              <a:t>Sales</a:t>
            </a:r>
          </a:p>
          <a:p>
            <a:r>
              <a:rPr lang="en-US" b="1" dirty="0" smtClean="0"/>
              <a:t>Medical Doctor		</a:t>
            </a:r>
            <a:r>
              <a:rPr lang="en-US" b="1" dirty="0"/>
              <a:t> </a:t>
            </a:r>
            <a:r>
              <a:rPr lang="en-US" sz="2200" b="1" dirty="0"/>
              <a:t>• </a:t>
            </a:r>
            <a:r>
              <a:rPr lang="en-US" sz="2200" b="1" dirty="0" smtClean="0"/>
              <a:t> </a:t>
            </a:r>
            <a:r>
              <a:rPr lang="en-US" b="1" dirty="0" smtClean="0"/>
              <a:t>School Superintendent</a:t>
            </a:r>
          </a:p>
          <a:p>
            <a:r>
              <a:rPr lang="en-US" b="1" dirty="0" smtClean="0"/>
              <a:t>Clergy/Minister		</a:t>
            </a:r>
            <a:r>
              <a:rPr lang="en-US" sz="2200" b="1" dirty="0"/>
              <a:t> • </a:t>
            </a:r>
            <a:r>
              <a:rPr lang="en-US" sz="2200" b="1" dirty="0" smtClean="0"/>
              <a:t> </a:t>
            </a:r>
            <a:r>
              <a:rPr lang="en-US" b="1" dirty="0" smtClean="0"/>
              <a:t>Marketing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8600" y="6667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Careers That Best Fit A “Red”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White Personalities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What They Want Most In Life: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Peace and Harmony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Natural Gifts: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Patience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Tolerance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Clarity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White Personalities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86800" cy="38862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Needs and Wants: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To Feel Good or at Peace With Themselves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To Be Independent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To Be Respected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To Be Accepted By Others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To Help Others and Help Themselves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To Protect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To Be Content With Life</a:t>
            </a:r>
          </a:p>
          <a:p>
            <a:pPr lvl="1"/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White Personalities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71550"/>
            <a:ext cx="4343400" cy="4171950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Strengths: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Tolerant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Inventive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Kind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Patient and Relaxed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Easygoing/Adaptable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Independent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Diplomatic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Provides Objective Advice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Eases Tension Between Others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Excellent Listener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19600" y="971550"/>
            <a:ext cx="4724400" cy="4171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700" b="1" u="sng" dirty="0" smtClean="0">
                <a:solidFill>
                  <a:schemeClr val="bg1"/>
                </a:solidFill>
              </a:rPr>
              <a:t>Limitations</a:t>
            </a:r>
            <a:r>
              <a:rPr kumimoji="0" lang="en-US" sz="27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noProof="0" dirty="0" smtClean="0">
                <a:solidFill>
                  <a:schemeClr val="bg1"/>
                </a:solidFill>
              </a:rPr>
              <a:t>Sometimes Unproductive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Silently Stubborn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noProof="0" dirty="0" smtClean="0">
                <a:solidFill>
                  <a:schemeClr val="bg1"/>
                </a:solidFill>
              </a:rPr>
              <a:t>Unsure About Decisions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Indecisive or Ambivalent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noProof="0" dirty="0" smtClean="0">
                <a:solidFill>
                  <a:schemeClr val="bg1"/>
                </a:solidFill>
              </a:rPr>
              <a:t>Reluctant or Passive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noProof="0" dirty="0" smtClean="0">
                <a:solidFill>
                  <a:schemeClr val="bg1"/>
                </a:solidFill>
              </a:rPr>
              <a:t>Viewed as Boring or Too Shy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Uninvolved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Difficult to Motivate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Fears</a:t>
            </a:r>
            <a:r>
              <a:rPr kumimoji="0" lang="en-US" sz="2400" b="1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Taking Risks</a:t>
            </a:r>
            <a:endParaRPr kumimoji="0" lang="en-US" sz="2400" b="1" i="0" u="none" strike="noStrike" kern="1200" cap="none" spc="0" normalizeH="0" baseline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Won’t Express Emotions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Easily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White Personalities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4343400" cy="4038600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Do’s: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Be Loving and Sensitive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Provide Clear Boundaries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Be Simple and Open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Accept Their Individuality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Be Casual, Informal and Relaxed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Look for Non-Verbal Clues to Their True Feelings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Listen to Them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Let Them Have Time To Themselves</a:t>
            </a:r>
          </a:p>
          <a:p>
            <a:pPr lvl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19600" y="1295400"/>
            <a:ext cx="47244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700" b="1" u="sng" noProof="0" dirty="0" smtClean="0">
                <a:solidFill>
                  <a:schemeClr val="bg1"/>
                </a:solidFill>
              </a:rPr>
              <a:t>Don’ts</a:t>
            </a:r>
            <a:r>
              <a:rPr kumimoji="0" lang="en-US" sz="27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noProof="0" dirty="0" smtClean="0">
                <a:solidFill>
                  <a:schemeClr val="bg1"/>
                </a:solidFill>
              </a:rPr>
              <a:t>Be Unkind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Expect Them</a:t>
            </a:r>
            <a:r>
              <a:rPr kumimoji="0" lang="en-US" sz="2400" b="1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Always Want Other People Around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baseline="0" noProof="0" dirty="0" smtClean="0">
                <a:solidFill>
                  <a:schemeClr val="bg1"/>
                </a:solidFill>
              </a:rPr>
              <a:t>Force Them To Talk or</a:t>
            </a:r>
            <a:r>
              <a:rPr lang="en-US" sz="2400" b="1" noProof="0" dirty="0" smtClean="0">
                <a:solidFill>
                  <a:schemeClr val="bg1"/>
                </a:solidFill>
              </a:rPr>
              <a:t> Share Their Feelings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</a:t>
            </a:r>
            <a:r>
              <a:rPr kumimoji="0" lang="en-US" sz="2400" b="1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Demanding or Authoritative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baseline="0" noProof="0" dirty="0" smtClean="0">
                <a:solidFill>
                  <a:schemeClr val="bg1"/>
                </a:solidFill>
              </a:rPr>
              <a:t>Bring</a:t>
            </a:r>
            <a:r>
              <a:rPr lang="en-US" sz="2400" b="1" noProof="0" dirty="0" smtClean="0">
                <a:solidFill>
                  <a:schemeClr val="bg1"/>
                </a:solidFill>
              </a:rPr>
              <a:t> Too Much “Drama” Into the Situation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Speak</a:t>
            </a:r>
            <a:r>
              <a:rPr kumimoji="0" lang="en-US" sz="2400" b="1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Too Fast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baseline="0" noProof="0" dirty="0" smtClean="0">
                <a:solidFill>
                  <a:schemeClr val="bg1"/>
                </a:solidFill>
              </a:rPr>
              <a:t>Demand</a:t>
            </a:r>
            <a:r>
              <a:rPr lang="en-US" sz="2400" b="1" noProof="0" dirty="0" smtClean="0">
                <a:solidFill>
                  <a:schemeClr val="bg1"/>
                </a:solidFill>
              </a:rPr>
              <a:t> Leadership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0500" y="666750"/>
            <a:ext cx="8763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to Develop a</a:t>
            </a:r>
            <a:r>
              <a:rPr kumimoji="0" lang="en-US" sz="4400" b="1" i="0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Good Relationship with a “White”</a:t>
            </a:r>
            <a:endParaRPr kumimoji="0" lang="en-US" sz="4400" b="1" i="0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White Personalities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" y="1352550"/>
            <a:ext cx="8763000" cy="362307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Forest Ranger			 </a:t>
            </a:r>
            <a:r>
              <a:rPr lang="en-US" sz="2200" b="1" dirty="0" smtClean="0">
                <a:solidFill>
                  <a:schemeClr val="bg1"/>
                </a:solidFill>
                <a:latin typeface="Calibri"/>
              </a:rPr>
              <a:t>•</a:t>
            </a:r>
            <a:r>
              <a:rPr lang="en-US" b="1" dirty="0" smtClean="0">
                <a:solidFill>
                  <a:schemeClr val="bg1"/>
                </a:solidFill>
                <a:latin typeface="Calibri"/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Artist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Dentist				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sz="2200" b="1" dirty="0">
                <a:solidFill>
                  <a:schemeClr val="bg1"/>
                </a:solidFill>
              </a:rPr>
              <a:t>• 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Preschool Teacher	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Bureaucrat			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sz="2200" b="1" dirty="0">
                <a:solidFill>
                  <a:schemeClr val="bg1"/>
                </a:solidFill>
              </a:rPr>
              <a:t>•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Veterinarian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Computer Programmer	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sz="2200" b="1" dirty="0">
                <a:solidFill>
                  <a:schemeClr val="bg1"/>
                </a:solidFill>
              </a:rPr>
              <a:t>• 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Novelist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Recreation Leader		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sz="2200" b="1" dirty="0">
                <a:solidFill>
                  <a:schemeClr val="bg1"/>
                </a:solidFill>
              </a:rPr>
              <a:t>• 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Engineer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Researcher			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sz="2200" b="1" dirty="0">
                <a:solidFill>
                  <a:schemeClr val="bg1"/>
                </a:solidFill>
              </a:rPr>
              <a:t>• 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F.B.I. Agent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Homemaker			</a:t>
            </a:r>
            <a:r>
              <a:rPr lang="en-US" sz="2200" b="1" dirty="0">
                <a:solidFill>
                  <a:schemeClr val="bg1"/>
                </a:solidFill>
              </a:rPr>
              <a:t> • 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Truck Driver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8600" y="6667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Careers That Best Fit A “White”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Yellow Personalities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What They Want Most In Life: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Fun and Adventure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Natural Gifts: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Optimism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Enthusiasm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Humor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Yellow Personalities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86800" cy="417195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Needs and Wants: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To be Popular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To Be Praised or Noticed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To Have Approval From Others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To Hide Personal Insecurities or Faults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To Have Freedom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To Be Spontaneous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To Have Fun!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Physical Touch</a:t>
            </a:r>
          </a:p>
          <a:p>
            <a:pPr lvl="1"/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Yellow Personalities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71550"/>
            <a:ext cx="4343400" cy="4171950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Strengths: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Fun To Be Around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Outgoing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Enthusiastic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Happy/Optimistic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Charismatic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Trusting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Loves Physical Contact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Popular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High Energy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Completes Short-Term Goals Easily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Agreeable to Change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19600" y="971550"/>
            <a:ext cx="4724400" cy="4171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700" b="1" u="sng" dirty="0" smtClean="0">
                <a:solidFill>
                  <a:schemeClr val="bg1"/>
                </a:solidFill>
              </a:rPr>
              <a:t>Limitations</a:t>
            </a:r>
            <a:r>
              <a:rPr kumimoji="0" lang="en-US" sz="27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noProof="0" dirty="0" smtClean="0">
                <a:solidFill>
                  <a:schemeClr val="bg1"/>
                </a:solidFill>
              </a:rPr>
              <a:t>Fun First, Responsibility Later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Undisciplined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noProof="0" dirty="0" smtClean="0">
                <a:solidFill>
                  <a:schemeClr val="bg1"/>
                </a:solidFill>
              </a:rPr>
              <a:t>Too Impulsive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Uncommitted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noProof="0" dirty="0" smtClean="0">
                <a:solidFill>
                  <a:schemeClr val="bg1"/>
                </a:solidFill>
              </a:rPr>
              <a:t>Disorganized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Wants</a:t>
            </a:r>
            <a:r>
              <a:rPr kumimoji="0" lang="en-US" sz="2400" b="1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Fantasy </a:t>
            </a:r>
            <a:r>
              <a:rPr lang="en-US" sz="2400" b="1" dirty="0">
                <a:solidFill>
                  <a:schemeClr val="bg1"/>
                </a:solidFill>
              </a:rPr>
              <a:t>O</a:t>
            </a:r>
            <a:r>
              <a:rPr kumimoji="0" lang="en-US" sz="2400" b="1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 Reality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baseline="0" noProof="0" dirty="0" smtClean="0">
                <a:solidFill>
                  <a:schemeClr val="bg1"/>
                </a:solidFill>
              </a:rPr>
              <a:t>Rebels Against Authority and Boundaries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Struggles Completing Long-Term Goals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Comes Across as Superficial or Insincere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Poor Listener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Blue Personalities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What They Want Most In Life:</a:t>
            </a:r>
          </a:p>
          <a:p>
            <a:pPr lvl="1"/>
            <a:r>
              <a:rPr lang="en-US" b="1" dirty="0" smtClean="0"/>
              <a:t>Closeness and Love</a:t>
            </a:r>
          </a:p>
          <a:p>
            <a:r>
              <a:rPr lang="en-US" b="1" u="sng" dirty="0" smtClean="0"/>
              <a:t>Natural Gifts:</a:t>
            </a:r>
          </a:p>
          <a:p>
            <a:pPr lvl="1"/>
            <a:r>
              <a:rPr lang="en-US" b="1" dirty="0" smtClean="0"/>
              <a:t>Service</a:t>
            </a:r>
          </a:p>
          <a:p>
            <a:pPr lvl="1"/>
            <a:r>
              <a:rPr lang="en-US" b="1" dirty="0" smtClean="0"/>
              <a:t>Quality</a:t>
            </a:r>
          </a:p>
          <a:p>
            <a:pPr lvl="1"/>
            <a:r>
              <a:rPr lang="en-US" b="1" dirty="0" smtClean="0"/>
              <a:t>Empathy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Yellow Personalities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52550"/>
            <a:ext cx="4343400" cy="3623073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Do’s: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Be Positive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Adore and Admire Them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Compliment Them In Front of Others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Hug Them!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Be Happy and Optimistic Around Them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Be Flexible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19600" y="1352550"/>
            <a:ext cx="47244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700" b="1" u="sng" noProof="0" dirty="0" smtClean="0">
                <a:solidFill>
                  <a:schemeClr val="bg1"/>
                </a:solidFill>
              </a:rPr>
              <a:t>Don’ts</a:t>
            </a:r>
            <a:r>
              <a:rPr kumimoji="0" lang="en-US" sz="27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noProof="0" dirty="0" smtClean="0">
                <a:solidFill>
                  <a:schemeClr val="bg1"/>
                </a:solidFill>
              </a:rPr>
              <a:t>Be Too Serious With Criticism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Push</a:t>
            </a:r>
            <a:r>
              <a:rPr kumimoji="0" lang="en-US" sz="2400" b="1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Them Too Hard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baseline="0" noProof="0" dirty="0" smtClean="0">
                <a:solidFill>
                  <a:schemeClr val="bg1"/>
                </a:solidFill>
              </a:rPr>
              <a:t>Ignore</a:t>
            </a:r>
            <a:r>
              <a:rPr lang="en-US" sz="2400" b="1" noProof="0" dirty="0" smtClean="0">
                <a:solidFill>
                  <a:schemeClr val="bg1"/>
                </a:solidFill>
              </a:rPr>
              <a:t> Them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Forge</a:t>
            </a:r>
            <a:r>
              <a:rPr lang="en-US" sz="2400" b="1" dirty="0" smtClean="0">
                <a:solidFill>
                  <a:schemeClr val="bg1"/>
                </a:solidFill>
              </a:rPr>
              <a:t>t They Have “Down-Times” Too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 Perfection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Stereotype Them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300" y="666750"/>
            <a:ext cx="89154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to Develop a</a:t>
            </a:r>
            <a:r>
              <a:rPr kumimoji="0" lang="en-US" sz="4400" b="1" i="0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Good Relationship with a “Yellow”</a:t>
            </a:r>
            <a:endParaRPr kumimoji="0" lang="en-US" sz="4400" b="1" i="0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Yellow Personalities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" y="1352550"/>
            <a:ext cx="8763000" cy="362307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Firefighter			 </a:t>
            </a:r>
            <a:r>
              <a:rPr lang="en-US" sz="2200" b="1" dirty="0" smtClean="0">
                <a:solidFill>
                  <a:schemeClr val="bg1"/>
                </a:solidFill>
                <a:latin typeface="Calibri"/>
              </a:rPr>
              <a:t>•</a:t>
            </a:r>
            <a:r>
              <a:rPr lang="en-US" b="1" dirty="0" smtClean="0">
                <a:solidFill>
                  <a:schemeClr val="bg1"/>
                </a:solidFill>
                <a:latin typeface="Calibri"/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Tour Guide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Travel Agent			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sz="2200" b="1" dirty="0">
                <a:solidFill>
                  <a:schemeClr val="bg1"/>
                </a:solidFill>
              </a:rPr>
              <a:t>• 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Circus Performer	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Recreation Leader		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sz="2200" b="1" dirty="0">
                <a:solidFill>
                  <a:schemeClr val="bg1"/>
                </a:solidFill>
              </a:rPr>
              <a:t>•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Insurance Agent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Lifeguard				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sz="2200" b="1" dirty="0">
                <a:solidFill>
                  <a:schemeClr val="bg1"/>
                </a:solidFill>
              </a:rPr>
              <a:t>• 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Secretary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Beautician			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sz="2200" b="1" dirty="0">
                <a:solidFill>
                  <a:schemeClr val="bg1"/>
                </a:solidFill>
              </a:rPr>
              <a:t>• 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Acting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Entertainer			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sz="2200" b="1" dirty="0">
                <a:solidFill>
                  <a:schemeClr val="bg1"/>
                </a:solidFill>
              </a:rPr>
              <a:t>• 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Sales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Clergy/Minister		</a:t>
            </a:r>
            <a:r>
              <a:rPr lang="en-US" sz="2200" b="1" dirty="0">
                <a:solidFill>
                  <a:schemeClr val="bg1"/>
                </a:solidFill>
              </a:rPr>
              <a:t> • 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Retail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8600" y="6667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Careers That Best Fit A “Yellow”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Blue Personalities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86800" cy="3623073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Needs and Wants:</a:t>
            </a:r>
          </a:p>
          <a:p>
            <a:pPr lvl="1"/>
            <a:r>
              <a:rPr lang="en-US" b="1" dirty="0" smtClean="0"/>
              <a:t>To be Perceived as “Good”</a:t>
            </a:r>
          </a:p>
          <a:p>
            <a:pPr lvl="1"/>
            <a:r>
              <a:rPr lang="en-US" b="1" dirty="0" smtClean="0"/>
              <a:t>To be Understood</a:t>
            </a:r>
          </a:p>
          <a:p>
            <a:pPr lvl="1"/>
            <a:r>
              <a:rPr lang="en-US" b="1" dirty="0" smtClean="0"/>
              <a:t>To be Appreciated</a:t>
            </a:r>
          </a:p>
          <a:p>
            <a:pPr lvl="1"/>
            <a:r>
              <a:rPr lang="en-US" b="1" dirty="0" smtClean="0"/>
              <a:t>To be Accepted</a:t>
            </a:r>
          </a:p>
          <a:p>
            <a:pPr lvl="1"/>
            <a:r>
              <a:rPr lang="en-US" b="1" dirty="0" smtClean="0"/>
              <a:t>To Reveal Insecurities and Talk About Their “Feelings”</a:t>
            </a:r>
          </a:p>
          <a:p>
            <a:pPr lvl="1"/>
            <a:r>
              <a:rPr lang="en-US" b="1" dirty="0" smtClean="0"/>
              <a:t>To Serve or Take Care of Others</a:t>
            </a:r>
          </a:p>
          <a:p>
            <a:pPr lvl="1"/>
            <a:r>
              <a:rPr lang="en-US" b="1" dirty="0" smtClean="0"/>
              <a:t>To Have Security (Especially Within Relationships)</a:t>
            </a:r>
          </a:p>
          <a:p>
            <a:pPr lvl="1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Blue Personalities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71550"/>
            <a:ext cx="4343400" cy="4171950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Strengths:</a:t>
            </a:r>
          </a:p>
          <a:p>
            <a:pPr lvl="1"/>
            <a:r>
              <a:rPr lang="en-US" b="1" dirty="0" smtClean="0"/>
              <a:t>Extremely Loyal</a:t>
            </a:r>
          </a:p>
          <a:p>
            <a:pPr lvl="1"/>
            <a:r>
              <a:rPr lang="en-US" b="1" dirty="0" smtClean="0"/>
              <a:t>Reliable</a:t>
            </a:r>
          </a:p>
          <a:p>
            <a:pPr lvl="1"/>
            <a:r>
              <a:rPr lang="en-US" b="1" dirty="0" smtClean="0"/>
              <a:t>Respectful</a:t>
            </a:r>
          </a:p>
          <a:p>
            <a:pPr lvl="1"/>
            <a:r>
              <a:rPr lang="en-US" b="1" dirty="0" smtClean="0"/>
              <a:t>Sincere</a:t>
            </a:r>
          </a:p>
          <a:p>
            <a:pPr lvl="1"/>
            <a:r>
              <a:rPr lang="en-US" b="1" dirty="0" smtClean="0"/>
              <a:t>Creative</a:t>
            </a:r>
          </a:p>
          <a:p>
            <a:pPr lvl="1"/>
            <a:r>
              <a:rPr lang="en-US" b="1" dirty="0" smtClean="0"/>
              <a:t>Disciplined</a:t>
            </a:r>
          </a:p>
          <a:p>
            <a:pPr lvl="1"/>
            <a:r>
              <a:rPr lang="en-US" b="1" dirty="0" smtClean="0"/>
              <a:t>Understanding &amp; Caring</a:t>
            </a:r>
          </a:p>
          <a:p>
            <a:pPr lvl="1"/>
            <a:r>
              <a:rPr lang="en-US" b="1" dirty="0" smtClean="0"/>
              <a:t>Dependable &amp; Responsible</a:t>
            </a:r>
          </a:p>
          <a:p>
            <a:pPr lvl="1"/>
            <a:r>
              <a:rPr lang="en-US" b="1" dirty="0" smtClean="0"/>
              <a:t>Good Communicator</a:t>
            </a:r>
          </a:p>
          <a:p>
            <a:pPr lvl="1"/>
            <a:r>
              <a:rPr lang="en-US" b="1" dirty="0" smtClean="0"/>
              <a:t>High Achiever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67200" y="971550"/>
            <a:ext cx="4876800" cy="4171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700" b="1" u="sng" dirty="0" smtClean="0"/>
              <a:t>Limitations</a:t>
            </a:r>
            <a:r>
              <a:rPr kumimoji="0" lang="en-US" sz="27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600" b="1" noProof="0" dirty="0" smtClean="0"/>
              <a:t>Unforgiving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600" b="1" dirty="0" smtClean="0"/>
              <a:t>Self-Righteous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600" b="1" dirty="0" smtClean="0"/>
              <a:t>Judgmental and Envious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Suspicious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600" b="1" dirty="0" smtClean="0"/>
              <a:t>Unrealistic in Expectations of Themselves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600" b="1" dirty="0" smtClean="0"/>
              <a:t>Moody and “Clingy”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600" b="1" dirty="0" smtClean="0"/>
              <a:t>Critical of Self and Others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Hates Change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600" b="1" dirty="0" smtClean="0"/>
              <a:t>Can’t Say “No”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Struggles with Perfectionism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600" b="1" noProof="0" dirty="0" smtClean="0"/>
              <a:t>Expects Others to “Read Their Mind”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b="1" u="sng" dirty="0" smtClean="0"/>
              <a:t>Blue Personalities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52550"/>
            <a:ext cx="4343400" cy="3623073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Do’s:</a:t>
            </a:r>
          </a:p>
          <a:p>
            <a:pPr lvl="1"/>
            <a:r>
              <a:rPr lang="en-US" b="1" dirty="0" smtClean="0"/>
              <a:t>Emphasize Security-Especially in Relationships</a:t>
            </a:r>
          </a:p>
          <a:p>
            <a:pPr lvl="1"/>
            <a:r>
              <a:rPr lang="en-US" b="1" dirty="0" smtClean="0"/>
              <a:t>Be Sensitive </a:t>
            </a:r>
          </a:p>
          <a:p>
            <a:pPr lvl="1"/>
            <a:r>
              <a:rPr lang="en-US" b="1" dirty="0" smtClean="0"/>
              <a:t>Limit Their Risk Level</a:t>
            </a:r>
          </a:p>
          <a:p>
            <a:pPr lvl="1"/>
            <a:r>
              <a:rPr lang="en-US" b="1" dirty="0" smtClean="0"/>
              <a:t>Encourage Them to Step “Outside The Box”</a:t>
            </a:r>
          </a:p>
          <a:p>
            <a:pPr lvl="1"/>
            <a:r>
              <a:rPr lang="en-US" b="1" dirty="0" smtClean="0"/>
              <a:t>Promote Their Creativity</a:t>
            </a:r>
          </a:p>
          <a:p>
            <a:pPr lvl="1"/>
            <a:r>
              <a:rPr lang="en-US" b="1" dirty="0" smtClean="0"/>
              <a:t>Appreciate Them Often</a:t>
            </a:r>
          </a:p>
          <a:p>
            <a:pPr lvl="1"/>
            <a:r>
              <a:rPr lang="en-US" b="1" dirty="0" smtClean="0"/>
              <a:t>Be Loyal and Trustworthy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19600" y="1352550"/>
            <a:ext cx="47244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700" b="1" u="sng" noProof="0" dirty="0" smtClean="0"/>
              <a:t>Don’ts</a:t>
            </a:r>
            <a:r>
              <a:rPr kumimoji="0" lang="en-US" sz="27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noProof="0" dirty="0" smtClean="0"/>
              <a:t>Make Them Feel Guilty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 Rude or Offensive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Changes Things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Suddenly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baseline="0" dirty="0" smtClean="0"/>
              <a:t>Abandon</a:t>
            </a:r>
            <a:r>
              <a:rPr lang="en-US" sz="2400" b="1" dirty="0" smtClean="0"/>
              <a:t> Them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Perfection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baseline="0" dirty="0" smtClean="0"/>
              <a:t>Expect</a:t>
            </a:r>
            <a:r>
              <a:rPr lang="en-US" sz="2400" b="1" dirty="0" smtClean="0"/>
              <a:t> Quick Decisions From Them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Expect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Quick Forgiveness When Insulted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6667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to Develop a</a:t>
            </a:r>
            <a:r>
              <a:rPr kumimoji="0" lang="en-US" sz="44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Good Relationship with a “Blue”</a:t>
            </a:r>
            <a:endParaRPr kumimoji="0" lang="en-US" sz="44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b="1" u="sng" dirty="0" smtClean="0"/>
              <a:t>Blue Personalities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52550"/>
            <a:ext cx="8763000" cy="362307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Musician				 </a:t>
            </a:r>
            <a:r>
              <a:rPr lang="en-US" sz="2200" b="1" dirty="0" smtClean="0">
                <a:latin typeface="Calibri"/>
              </a:rPr>
              <a:t>•</a:t>
            </a:r>
            <a:r>
              <a:rPr lang="en-US" b="1" dirty="0" smtClean="0">
                <a:latin typeface="Calibri"/>
              </a:rPr>
              <a:t>  </a:t>
            </a:r>
            <a:r>
              <a:rPr lang="en-US" b="1" dirty="0" smtClean="0"/>
              <a:t>Accountant</a:t>
            </a:r>
          </a:p>
          <a:p>
            <a:r>
              <a:rPr lang="en-US" b="1" dirty="0" smtClean="0"/>
              <a:t>Teacher				</a:t>
            </a:r>
            <a:r>
              <a:rPr lang="en-US" b="1" dirty="0"/>
              <a:t> </a:t>
            </a:r>
            <a:r>
              <a:rPr lang="en-US" sz="2200" b="1" dirty="0"/>
              <a:t>• </a:t>
            </a:r>
            <a:r>
              <a:rPr lang="en-US" sz="2200" b="1" dirty="0" smtClean="0"/>
              <a:t> </a:t>
            </a:r>
            <a:r>
              <a:rPr lang="en-US" b="1" dirty="0" smtClean="0"/>
              <a:t>Architect	</a:t>
            </a:r>
          </a:p>
          <a:p>
            <a:r>
              <a:rPr lang="en-US" b="1" dirty="0" smtClean="0"/>
              <a:t>Homemaker			</a:t>
            </a:r>
            <a:r>
              <a:rPr lang="en-US" b="1" dirty="0"/>
              <a:t> </a:t>
            </a:r>
            <a:r>
              <a:rPr lang="en-US" sz="2200" b="1" dirty="0"/>
              <a:t>•</a:t>
            </a:r>
            <a:r>
              <a:rPr lang="en-US" b="1" dirty="0"/>
              <a:t> </a:t>
            </a:r>
            <a:r>
              <a:rPr lang="en-US" b="1" dirty="0" smtClean="0"/>
              <a:t> Nurse</a:t>
            </a:r>
          </a:p>
          <a:p>
            <a:r>
              <a:rPr lang="en-US" b="1" dirty="0" smtClean="0"/>
              <a:t>Psychotherapist		</a:t>
            </a:r>
            <a:r>
              <a:rPr lang="en-US" b="1" dirty="0"/>
              <a:t> </a:t>
            </a:r>
            <a:r>
              <a:rPr lang="en-US" sz="2200" b="1" dirty="0"/>
              <a:t>• </a:t>
            </a:r>
            <a:r>
              <a:rPr lang="en-US" sz="2200" b="1" dirty="0" smtClean="0"/>
              <a:t> </a:t>
            </a:r>
            <a:r>
              <a:rPr lang="en-US" b="1" dirty="0" smtClean="0"/>
              <a:t>Engineer</a:t>
            </a:r>
          </a:p>
          <a:p>
            <a:r>
              <a:rPr lang="en-US" b="1" dirty="0" smtClean="0"/>
              <a:t>Computer Programmer	</a:t>
            </a:r>
            <a:r>
              <a:rPr lang="en-US" b="1" dirty="0"/>
              <a:t> </a:t>
            </a:r>
            <a:r>
              <a:rPr lang="en-US" sz="2200" b="1" dirty="0"/>
              <a:t>• </a:t>
            </a:r>
            <a:r>
              <a:rPr lang="en-US" sz="2200" b="1" dirty="0" smtClean="0"/>
              <a:t> </a:t>
            </a:r>
            <a:r>
              <a:rPr lang="en-US" b="1" dirty="0" smtClean="0"/>
              <a:t>Librarian</a:t>
            </a:r>
          </a:p>
          <a:p>
            <a:r>
              <a:rPr lang="en-US" b="1" dirty="0" smtClean="0"/>
              <a:t>Banker				</a:t>
            </a:r>
            <a:r>
              <a:rPr lang="en-US" b="1" dirty="0"/>
              <a:t> </a:t>
            </a:r>
            <a:r>
              <a:rPr lang="en-US" sz="2200" b="1" dirty="0"/>
              <a:t>• </a:t>
            </a:r>
            <a:r>
              <a:rPr lang="en-US" sz="2200" b="1" dirty="0" smtClean="0"/>
              <a:t> </a:t>
            </a:r>
            <a:r>
              <a:rPr lang="en-US" b="1" dirty="0" smtClean="0"/>
              <a:t>Journalist</a:t>
            </a:r>
          </a:p>
          <a:p>
            <a:r>
              <a:rPr lang="en-US" b="1" dirty="0" smtClean="0"/>
              <a:t>Clergy/Minister		</a:t>
            </a:r>
            <a:r>
              <a:rPr lang="en-US" sz="2200" b="1" dirty="0"/>
              <a:t> • </a:t>
            </a:r>
            <a:r>
              <a:rPr lang="en-US" sz="2200" b="1" dirty="0" smtClean="0"/>
              <a:t> </a:t>
            </a:r>
            <a:r>
              <a:rPr lang="en-US" b="1" dirty="0" smtClean="0"/>
              <a:t>Carpenter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6667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Careers That Best Fit A “Blue”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Red Personalities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What They Want Most In Life:</a:t>
            </a:r>
          </a:p>
          <a:p>
            <a:pPr lvl="1"/>
            <a:r>
              <a:rPr lang="en-US" b="1" dirty="0" smtClean="0"/>
              <a:t>Power and Authority</a:t>
            </a:r>
          </a:p>
          <a:p>
            <a:r>
              <a:rPr lang="en-US" b="1" u="sng" dirty="0" smtClean="0"/>
              <a:t>Natural Gifts:</a:t>
            </a:r>
          </a:p>
          <a:p>
            <a:pPr lvl="1"/>
            <a:r>
              <a:rPr lang="en-US" b="1" dirty="0" smtClean="0"/>
              <a:t>Leadership</a:t>
            </a:r>
          </a:p>
          <a:p>
            <a:pPr lvl="1"/>
            <a:r>
              <a:rPr lang="en-US" b="1" dirty="0" smtClean="0"/>
              <a:t>Vision</a:t>
            </a:r>
          </a:p>
          <a:p>
            <a:pPr lvl="1"/>
            <a:r>
              <a:rPr lang="en-US" b="1" dirty="0" smtClean="0"/>
              <a:t>People Skills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Red Personalities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86800" cy="417195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Needs and Wants:</a:t>
            </a:r>
          </a:p>
          <a:p>
            <a:pPr lvl="1"/>
            <a:r>
              <a:rPr lang="en-US" b="1" dirty="0" smtClean="0"/>
              <a:t>To look “Smart” or Good </a:t>
            </a:r>
            <a:r>
              <a:rPr lang="en-US" b="1" dirty="0"/>
              <a:t>A</a:t>
            </a:r>
            <a:r>
              <a:rPr lang="en-US" b="1" dirty="0" smtClean="0"/>
              <a:t>cademically</a:t>
            </a:r>
          </a:p>
          <a:p>
            <a:pPr lvl="1"/>
            <a:r>
              <a:rPr lang="en-US" b="1" dirty="0" smtClean="0"/>
              <a:t>To Be Right-No Matter What!</a:t>
            </a:r>
          </a:p>
          <a:p>
            <a:pPr lvl="1"/>
            <a:r>
              <a:rPr lang="en-US" b="1" dirty="0" smtClean="0"/>
              <a:t>To Be Respected</a:t>
            </a:r>
          </a:p>
          <a:p>
            <a:pPr lvl="1"/>
            <a:r>
              <a:rPr lang="en-US" b="1" dirty="0" smtClean="0"/>
              <a:t>To Have Approval From Others</a:t>
            </a:r>
          </a:p>
          <a:p>
            <a:pPr lvl="1"/>
            <a:r>
              <a:rPr lang="en-US" b="1" dirty="0" smtClean="0"/>
              <a:t>To Hide Personal Insecurities or Faults</a:t>
            </a:r>
          </a:p>
          <a:p>
            <a:pPr lvl="1"/>
            <a:r>
              <a:rPr lang="en-US" b="1" dirty="0" smtClean="0"/>
              <a:t>To Avoid Talking About Their “Feelings”</a:t>
            </a:r>
          </a:p>
          <a:p>
            <a:pPr lvl="1"/>
            <a:r>
              <a:rPr lang="en-US" b="1" dirty="0" smtClean="0"/>
              <a:t>To Take Care of Themselves First and Others Later</a:t>
            </a:r>
          </a:p>
          <a:p>
            <a:pPr lvl="1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Red Personalities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71550"/>
            <a:ext cx="4343400" cy="4171950"/>
          </a:xfrm>
        </p:spPr>
        <p:txBody>
          <a:bodyPr>
            <a:normAutofit fontScale="62500" lnSpcReduction="20000"/>
          </a:bodyPr>
          <a:lstStyle/>
          <a:p>
            <a:r>
              <a:rPr lang="en-US" sz="3900" b="1" u="sng" dirty="0" smtClean="0"/>
              <a:t>Strengths:</a:t>
            </a:r>
          </a:p>
          <a:p>
            <a:pPr lvl="1"/>
            <a:r>
              <a:rPr lang="en-US" sz="3400" b="1" dirty="0" smtClean="0"/>
              <a:t>Decisive</a:t>
            </a:r>
          </a:p>
          <a:p>
            <a:pPr lvl="1"/>
            <a:r>
              <a:rPr lang="en-US" sz="3400" b="1" dirty="0" smtClean="0"/>
              <a:t>Determined</a:t>
            </a:r>
          </a:p>
          <a:p>
            <a:pPr lvl="1"/>
            <a:r>
              <a:rPr lang="en-US" sz="3400" b="1" dirty="0" smtClean="0"/>
              <a:t>Responsible and Disciplined</a:t>
            </a:r>
          </a:p>
          <a:p>
            <a:pPr lvl="1"/>
            <a:r>
              <a:rPr lang="en-US" sz="3400" b="1" dirty="0" smtClean="0"/>
              <a:t>Powerful</a:t>
            </a:r>
          </a:p>
          <a:p>
            <a:pPr lvl="1"/>
            <a:r>
              <a:rPr lang="en-US" sz="3400" b="1" dirty="0" smtClean="0"/>
              <a:t>Problem-Solver</a:t>
            </a:r>
          </a:p>
          <a:p>
            <a:pPr lvl="1"/>
            <a:r>
              <a:rPr lang="en-US" sz="3400" b="1" dirty="0" smtClean="0"/>
              <a:t>Confident</a:t>
            </a:r>
          </a:p>
          <a:p>
            <a:pPr lvl="1"/>
            <a:r>
              <a:rPr lang="en-US" sz="3400" b="1" dirty="0" smtClean="0"/>
              <a:t>Task-Oriented</a:t>
            </a:r>
          </a:p>
          <a:p>
            <a:pPr lvl="1"/>
            <a:r>
              <a:rPr lang="en-US" sz="3400" b="1" dirty="0" smtClean="0"/>
              <a:t>Assertive</a:t>
            </a:r>
          </a:p>
          <a:p>
            <a:pPr lvl="1"/>
            <a:r>
              <a:rPr lang="en-US" sz="3400" b="1" dirty="0" smtClean="0"/>
              <a:t>Excellent Leader</a:t>
            </a:r>
          </a:p>
          <a:p>
            <a:pPr lvl="1"/>
            <a:r>
              <a:rPr lang="en-US" sz="3400" b="1" dirty="0" smtClean="0"/>
              <a:t>Protective</a:t>
            </a:r>
          </a:p>
          <a:p>
            <a:pPr lvl="1"/>
            <a:r>
              <a:rPr lang="en-US" sz="3400" b="1" dirty="0" smtClean="0"/>
              <a:t>Honest</a:t>
            </a:r>
            <a:endParaRPr lang="en-US" sz="34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19600" y="971550"/>
            <a:ext cx="4724400" cy="4171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700" b="1" u="sng" dirty="0" smtClean="0"/>
              <a:t>Limitations</a:t>
            </a:r>
            <a:r>
              <a:rPr kumimoji="0" lang="en-US" sz="27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noProof="0" dirty="0" smtClean="0"/>
              <a:t>Comes Across as Arrogant and Selfish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Bossy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noProof="0" dirty="0" smtClean="0"/>
              <a:t>Critical of Others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Impatient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noProof="0" dirty="0" smtClean="0"/>
              <a:t>Insensitive or Rude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noProof="0" dirty="0" smtClean="0"/>
              <a:t>Tries to Blame Others for Shortfalls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Can’t Empathize</a:t>
            </a:r>
            <a:r>
              <a:rPr kumimoji="0" lang="en-US" sz="2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dirty="0" smtClean="0"/>
              <a:t>Prioritizes Work Over Personal Life</a:t>
            </a:r>
            <a:endParaRPr kumimoji="0" lang="en-US" sz="2400" b="1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dirty="0" smtClean="0"/>
              <a:t>Listens Only When Convenient</a:t>
            </a:r>
            <a:endParaRPr kumimoji="0" lang="en-US" sz="2400" b="1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dirty="0" smtClean="0"/>
              <a:t>Too Honest Sometimes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834</Words>
  <Application>Microsoft Office PowerPoint</Application>
  <PresentationFormat>On-screen Show (16:9)</PresentationFormat>
  <Paragraphs>267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The Color Code Personality Test Results Analysis</vt:lpstr>
      <vt:lpstr>Blue Personalities</vt:lpstr>
      <vt:lpstr>Blue Personalities</vt:lpstr>
      <vt:lpstr>Blue Personalities</vt:lpstr>
      <vt:lpstr>Blue Personalities</vt:lpstr>
      <vt:lpstr>Blue Personalities</vt:lpstr>
      <vt:lpstr>Red Personalities</vt:lpstr>
      <vt:lpstr>Red Personalities</vt:lpstr>
      <vt:lpstr>Red Personalities</vt:lpstr>
      <vt:lpstr>Red Personalities</vt:lpstr>
      <vt:lpstr>Red Personalities</vt:lpstr>
      <vt:lpstr>White Personalities</vt:lpstr>
      <vt:lpstr>White Personalities</vt:lpstr>
      <vt:lpstr>White Personalities</vt:lpstr>
      <vt:lpstr>White Personalities</vt:lpstr>
      <vt:lpstr>White Personalities</vt:lpstr>
      <vt:lpstr>Yellow Personalities</vt:lpstr>
      <vt:lpstr>Yellow Personalities</vt:lpstr>
      <vt:lpstr>Yellow Personalities</vt:lpstr>
      <vt:lpstr>Yellow Personalities</vt:lpstr>
      <vt:lpstr>Yellow Personalities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lschiers</dc:creator>
  <cp:lastModifiedBy>lschiers</cp:lastModifiedBy>
  <cp:revision>39</cp:revision>
  <dcterms:created xsi:type="dcterms:W3CDTF">2009-08-27T02:39:09Z</dcterms:created>
  <dcterms:modified xsi:type="dcterms:W3CDTF">2010-08-27T14:10:32Z</dcterms:modified>
</cp:coreProperties>
</file>