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327" autoAdjust="0"/>
    <p:restoredTop sz="94660"/>
  </p:normalViewPr>
  <p:slideViewPr>
    <p:cSldViewPr>
      <p:cViewPr varScale="1">
        <p:scale>
          <a:sx n="86" d="100"/>
          <a:sy n="86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3B3A-9EA5-401C-A2EC-7A9B4778ACB3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78E1-67C6-492D-861A-394DB083A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3B3A-9EA5-401C-A2EC-7A9B4778ACB3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78E1-67C6-492D-861A-394DB083A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3B3A-9EA5-401C-A2EC-7A9B4778ACB3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78E1-67C6-492D-861A-394DB083A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3B3A-9EA5-401C-A2EC-7A9B4778ACB3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78E1-67C6-492D-861A-394DB083A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3B3A-9EA5-401C-A2EC-7A9B4778ACB3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78E1-67C6-492D-861A-394DB083A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3B3A-9EA5-401C-A2EC-7A9B4778ACB3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78E1-67C6-492D-861A-394DB083A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3B3A-9EA5-401C-A2EC-7A9B4778ACB3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78E1-67C6-492D-861A-394DB083A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3B3A-9EA5-401C-A2EC-7A9B4778ACB3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78E1-67C6-492D-861A-394DB083A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3B3A-9EA5-401C-A2EC-7A9B4778ACB3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78E1-67C6-492D-861A-394DB083A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3B3A-9EA5-401C-A2EC-7A9B4778ACB3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78E1-67C6-492D-861A-394DB083A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3B3A-9EA5-401C-A2EC-7A9B4778ACB3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78E1-67C6-492D-861A-394DB083A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C3B3A-9EA5-401C-A2EC-7A9B4778ACB3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E78E1-67C6-492D-861A-394DB083A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7215"/>
            <a:ext cx="9144000" cy="1470025"/>
          </a:xfrm>
        </p:spPr>
        <p:txBody>
          <a:bodyPr>
            <a:noAutofit/>
          </a:bodyPr>
          <a:lstStyle/>
          <a:p>
            <a:r>
              <a:rPr lang="en-US" sz="6000" b="1" u="sng" dirty="0" smtClean="0"/>
              <a:t>What is the basic emotion?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534400" cy="1752600"/>
          </a:xfrm>
        </p:spPr>
        <p:txBody>
          <a:bodyPr>
            <a:noAutofit/>
          </a:bodyPr>
          <a:lstStyle/>
          <a:p>
            <a:r>
              <a:rPr lang="en-US" sz="3800" b="1" dirty="0">
                <a:solidFill>
                  <a:schemeClr val="tx1"/>
                </a:solidFill>
              </a:rPr>
              <a:t>Rage, being uptight, disgust, being mad, vengeance, fury, resentment, irritation, annoyance, being upset, frustration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75363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ANGER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314700" y="4191000"/>
            <a:ext cx="2514600" cy="2514600"/>
            <a:chOff x="3314700" y="4191000"/>
            <a:chExt cx="2514600" cy="2514600"/>
          </a:xfrm>
        </p:grpSpPr>
        <p:sp>
          <p:nvSpPr>
            <p:cNvPr id="5" name="Oval 4"/>
            <p:cNvSpPr/>
            <p:nvPr/>
          </p:nvSpPr>
          <p:spPr>
            <a:xfrm>
              <a:off x="3314700" y="4191000"/>
              <a:ext cx="2514600" cy="25146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95711" y="4572000"/>
              <a:ext cx="769179" cy="508805"/>
              <a:chOff x="3810000" y="4572000"/>
              <a:chExt cx="769179" cy="508805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3810000" y="4572000"/>
                <a:ext cx="762000" cy="381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Chord 7"/>
              <p:cNvSpPr/>
              <p:nvPr/>
            </p:nvSpPr>
            <p:spPr>
              <a:xfrm rot="18589838">
                <a:off x="4195017" y="4696563"/>
                <a:ext cx="352735" cy="415589"/>
              </a:xfrm>
              <a:prstGeom prst="chord">
                <a:avLst>
                  <a:gd name="adj1" fmla="val 3909062"/>
                  <a:gd name="adj2" fmla="val 1620000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842181">
                <a:off x="4278366" y="4852205"/>
                <a:ext cx="152400" cy="228600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 flipH="1">
              <a:off x="4626732" y="4572000"/>
              <a:ext cx="769179" cy="508805"/>
              <a:chOff x="3810000" y="4572000"/>
              <a:chExt cx="769179" cy="508805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3810000" y="4572000"/>
                <a:ext cx="762000" cy="381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Chord 13"/>
              <p:cNvSpPr/>
              <p:nvPr/>
            </p:nvSpPr>
            <p:spPr>
              <a:xfrm rot="18589838">
                <a:off x="4195017" y="4696563"/>
                <a:ext cx="352735" cy="415589"/>
              </a:xfrm>
              <a:prstGeom prst="chord">
                <a:avLst>
                  <a:gd name="adj1" fmla="val 3909062"/>
                  <a:gd name="adj2" fmla="val 1620000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 rot="842181">
                <a:off x="4278366" y="4852205"/>
                <a:ext cx="152400" cy="228600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962400" y="5715000"/>
              <a:ext cx="1295400" cy="228600"/>
              <a:chOff x="3962400" y="5715000"/>
              <a:chExt cx="1295400" cy="2286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5400000">
                <a:off x="5143500" y="5829300"/>
                <a:ext cx="228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3848100" y="5829300"/>
                <a:ext cx="228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Freeform 19"/>
              <p:cNvSpPr/>
              <p:nvPr/>
            </p:nvSpPr>
            <p:spPr>
              <a:xfrm>
                <a:off x="3964671" y="5762625"/>
                <a:ext cx="1288367" cy="85725"/>
              </a:xfrm>
              <a:custGeom>
                <a:avLst/>
                <a:gdLst>
                  <a:gd name="connsiteX0" fmla="*/ 2492 w 1288367"/>
                  <a:gd name="connsiteY0" fmla="*/ 71438 h 85725"/>
                  <a:gd name="connsiteX1" fmla="*/ 21542 w 1288367"/>
                  <a:gd name="connsiteY1" fmla="*/ 47625 h 85725"/>
                  <a:gd name="connsiteX2" fmla="*/ 31067 w 1288367"/>
                  <a:gd name="connsiteY2" fmla="*/ 33338 h 85725"/>
                  <a:gd name="connsiteX3" fmla="*/ 59642 w 1288367"/>
                  <a:gd name="connsiteY3" fmla="*/ 23813 h 85725"/>
                  <a:gd name="connsiteX4" fmla="*/ 88217 w 1288367"/>
                  <a:gd name="connsiteY4" fmla="*/ 38100 h 85725"/>
                  <a:gd name="connsiteX5" fmla="*/ 116792 w 1288367"/>
                  <a:gd name="connsiteY5" fmla="*/ 57150 h 85725"/>
                  <a:gd name="connsiteX6" fmla="*/ 140604 w 1288367"/>
                  <a:gd name="connsiteY6" fmla="*/ 52388 h 85725"/>
                  <a:gd name="connsiteX7" fmla="*/ 150129 w 1288367"/>
                  <a:gd name="connsiteY7" fmla="*/ 38100 h 85725"/>
                  <a:gd name="connsiteX8" fmla="*/ 178704 w 1288367"/>
                  <a:gd name="connsiteY8" fmla="*/ 19050 h 85725"/>
                  <a:gd name="connsiteX9" fmla="*/ 192992 w 1288367"/>
                  <a:gd name="connsiteY9" fmla="*/ 9525 h 85725"/>
                  <a:gd name="connsiteX10" fmla="*/ 207279 w 1288367"/>
                  <a:gd name="connsiteY10" fmla="*/ 0 h 85725"/>
                  <a:gd name="connsiteX11" fmla="*/ 235854 w 1288367"/>
                  <a:gd name="connsiteY11" fmla="*/ 4763 h 85725"/>
                  <a:gd name="connsiteX12" fmla="*/ 250142 w 1288367"/>
                  <a:gd name="connsiteY12" fmla="*/ 19050 h 85725"/>
                  <a:gd name="connsiteX13" fmla="*/ 278717 w 1288367"/>
                  <a:gd name="connsiteY13" fmla="*/ 33338 h 85725"/>
                  <a:gd name="connsiteX14" fmla="*/ 283479 w 1288367"/>
                  <a:gd name="connsiteY14" fmla="*/ 47625 h 85725"/>
                  <a:gd name="connsiteX15" fmla="*/ 307292 w 1288367"/>
                  <a:gd name="connsiteY15" fmla="*/ 42863 h 85725"/>
                  <a:gd name="connsiteX16" fmla="*/ 335867 w 1288367"/>
                  <a:gd name="connsiteY16" fmla="*/ 28575 h 85725"/>
                  <a:gd name="connsiteX17" fmla="*/ 407304 w 1288367"/>
                  <a:gd name="connsiteY17" fmla="*/ 42863 h 85725"/>
                  <a:gd name="connsiteX18" fmla="*/ 421592 w 1288367"/>
                  <a:gd name="connsiteY18" fmla="*/ 52388 h 85725"/>
                  <a:gd name="connsiteX19" fmla="*/ 459692 w 1288367"/>
                  <a:gd name="connsiteY19" fmla="*/ 47625 h 85725"/>
                  <a:gd name="connsiteX20" fmla="*/ 473979 w 1288367"/>
                  <a:gd name="connsiteY20" fmla="*/ 33338 h 85725"/>
                  <a:gd name="connsiteX21" fmla="*/ 502554 w 1288367"/>
                  <a:gd name="connsiteY21" fmla="*/ 19050 h 85725"/>
                  <a:gd name="connsiteX22" fmla="*/ 516842 w 1288367"/>
                  <a:gd name="connsiteY22" fmla="*/ 9525 h 85725"/>
                  <a:gd name="connsiteX23" fmla="*/ 559704 w 1288367"/>
                  <a:gd name="connsiteY23" fmla="*/ 14288 h 85725"/>
                  <a:gd name="connsiteX24" fmla="*/ 573992 w 1288367"/>
                  <a:gd name="connsiteY24" fmla="*/ 19050 h 85725"/>
                  <a:gd name="connsiteX25" fmla="*/ 583517 w 1288367"/>
                  <a:gd name="connsiteY25" fmla="*/ 33338 h 85725"/>
                  <a:gd name="connsiteX26" fmla="*/ 588279 w 1288367"/>
                  <a:gd name="connsiteY26" fmla="*/ 47625 h 85725"/>
                  <a:gd name="connsiteX27" fmla="*/ 602567 w 1288367"/>
                  <a:gd name="connsiteY27" fmla="*/ 52388 h 85725"/>
                  <a:gd name="connsiteX28" fmla="*/ 635904 w 1288367"/>
                  <a:gd name="connsiteY28" fmla="*/ 66675 h 85725"/>
                  <a:gd name="connsiteX29" fmla="*/ 683529 w 1288367"/>
                  <a:gd name="connsiteY29" fmla="*/ 42863 h 85725"/>
                  <a:gd name="connsiteX30" fmla="*/ 697817 w 1288367"/>
                  <a:gd name="connsiteY30" fmla="*/ 33338 h 85725"/>
                  <a:gd name="connsiteX31" fmla="*/ 745442 w 1288367"/>
                  <a:gd name="connsiteY31" fmla="*/ 38100 h 85725"/>
                  <a:gd name="connsiteX32" fmla="*/ 759729 w 1288367"/>
                  <a:gd name="connsiteY32" fmla="*/ 47625 h 85725"/>
                  <a:gd name="connsiteX33" fmla="*/ 788304 w 1288367"/>
                  <a:gd name="connsiteY33" fmla="*/ 57150 h 85725"/>
                  <a:gd name="connsiteX34" fmla="*/ 802592 w 1288367"/>
                  <a:gd name="connsiteY34" fmla="*/ 61913 h 85725"/>
                  <a:gd name="connsiteX35" fmla="*/ 816879 w 1288367"/>
                  <a:gd name="connsiteY35" fmla="*/ 66675 h 85725"/>
                  <a:gd name="connsiteX36" fmla="*/ 864504 w 1288367"/>
                  <a:gd name="connsiteY36" fmla="*/ 42863 h 85725"/>
                  <a:gd name="connsiteX37" fmla="*/ 864504 w 1288367"/>
                  <a:gd name="connsiteY37" fmla="*/ 42863 h 85725"/>
                  <a:gd name="connsiteX38" fmla="*/ 893079 w 1288367"/>
                  <a:gd name="connsiteY38" fmla="*/ 33338 h 85725"/>
                  <a:gd name="connsiteX39" fmla="*/ 907367 w 1288367"/>
                  <a:gd name="connsiteY39" fmla="*/ 28575 h 85725"/>
                  <a:gd name="connsiteX40" fmla="*/ 969279 w 1288367"/>
                  <a:gd name="connsiteY40" fmla="*/ 52388 h 85725"/>
                  <a:gd name="connsiteX41" fmla="*/ 983567 w 1288367"/>
                  <a:gd name="connsiteY41" fmla="*/ 61913 h 85725"/>
                  <a:gd name="connsiteX42" fmla="*/ 997854 w 1288367"/>
                  <a:gd name="connsiteY42" fmla="*/ 71438 h 85725"/>
                  <a:gd name="connsiteX43" fmla="*/ 1031192 w 1288367"/>
                  <a:gd name="connsiteY43" fmla="*/ 66675 h 85725"/>
                  <a:gd name="connsiteX44" fmla="*/ 1045479 w 1288367"/>
                  <a:gd name="connsiteY44" fmla="*/ 57150 h 85725"/>
                  <a:gd name="connsiteX45" fmla="*/ 1059767 w 1288367"/>
                  <a:gd name="connsiteY45" fmla="*/ 52388 h 85725"/>
                  <a:gd name="connsiteX46" fmla="*/ 1074054 w 1288367"/>
                  <a:gd name="connsiteY46" fmla="*/ 42863 h 85725"/>
                  <a:gd name="connsiteX47" fmla="*/ 1102629 w 1288367"/>
                  <a:gd name="connsiteY47" fmla="*/ 33338 h 85725"/>
                  <a:gd name="connsiteX48" fmla="*/ 1140729 w 1288367"/>
                  <a:gd name="connsiteY48" fmla="*/ 38100 h 85725"/>
                  <a:gd name="connsiteX49" fmla="*/ 1155017 w 1288367"/>
                  <a:gd name="connsiteY49" fmla="*/ 52388 h 85725"/>
                  <a:gd name="connsiteX50" fmla="*/ 1174067 w 1288367"/>
                  <a:gd name="connsiteY50" fmla="*/ 57150 h 85725"/>
                  <a:gd name="connsiteX51" fmla="*/ 1188354 w 1288367"/>
                  <a:gd name="connsiteY51" fmla="*/ 66675 h 85725"/>
                  <a:gd name="connsiteX52" fmla="*/ 1197879 w 1288367"/>
                  <a:gd name="connsiteY52" fmla="*/ 80963 h 85725"/>
                  <a:gd name="connsiteX53" fmla="*/ 1212167 w 1288367"/>
                  <a:gd name="connsiteY53" fmla="*/ 85725 h 85725"/>
                  <a:gd name="connsiteX54" fmla="*/ 1255029 w 1288367"/>
                  <a:gd name="connsiteY54" fmla="*/ 80963 h 85725"/>
                  <a:gd name="connsiteX55" fmla="*/ 1269317 w 1288367"/>
                  <a:gd name="connsiteY55" fmla="*/ 76200 h 85725"/>
                  <a:gd name="connsiteX56" fmla="*/ 1283604 w 1288367"/>
                  <a:gd name="connsiteY56" fmla="*/ 61913 h 85725"/>
                  <a:gd name="connsiteX57" fmla="*/ 1288367 w 1288367"/>
                  <a:gd name="connsiteY57" fmla="*/ 57150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1288367" h="85725">
                    <a:moveTo>
                      <a:pt x="2492" y="71438"/>
                    </a:moveTo>
                    <a:cubicBezTo>
                      <a:pt x="11762" y="43623"/>
                      <a:pt x="0" y="69166"/>
                      <a:pt x="21542" y="47625"/>
                    </a:cubicBezTo>
                    <a:cubicBezTo>
                      <a:pt x="25589" y="43578"/>
                      <a:pt x="26213" y="36371"/>
                      <a:pt x="31067" y="33338"/>
                    </a:cubicBezTo>
                    <a:cubicBezTo>
                      <a:pt x="39581" y="28017"/>
                      <a:pt x="59642" y="23813"/>
                      <a:pt x="59642" y="23813"/>
                    </a:cubicBezTo>
                    <a:cubicBezTo>
                      <a:pt x="73960" y="28585"/>
                      <a:pt x="75908" y="27842"/>
                      <a:pt x="88217" y="38100"/>
                    </a:cubicBezTo>
                    <a:cubicBezTo>
                      <a:pt x="112000" y="57920"/>
                      <a:pt x="91682" y="48781"/>
                      <a:pt x="116792" y="57150"/>
                    </a:cubicBezTo>
                    <a:cubicBezTo>
                      <a:pt x="124729" y="55563"/>
                      <a:pt x="133576" y="56404"/>
                      <a:pt x="140604" y="52388"/>
                    </a:cubicBezTo>
                    <a:cubicBezTo>
                      <a:pt x="145574" y="49548"/>
                      <a:pt x="145821" y="41869"/>
                      <a:pt x="150129" y="38100"/>
                    </a:cubicBezTo>
                    <a:cubicBezTo>
                      <a:pt x="158744" y="30562"/>
                      <a:pt x="169179" y="25400"/>
                      <a:pt x="178704" y="19050"/>
                    </a:cubicBezTo>
                    <a:lnTo>
                      <a:pt x="192992" y="9525"/>
                    </a:lnTo>
                    <a:lnTo>
                      <a:pt x="207279" y="0"/>
                    </a:lnTo>
                    <a:cubicBezTo>
                      <a:pt x="216804" y="1588"/>
                      <a:pt x="227030" y="841"/>
                      <a:pt x="235854" y="4763"/>
                    </a:cubicBezTo>
                    <a:cubicBezTo>
                      <a:pt x="242009" y="7498"/>
                      <a:pt x="244968" y="14738"/>
                      <a:pt x="250142" y="19050"/>
                    </a:cubicBezTo>
                    <a:cubicBezTo>
                      <a:pt x="262452" y="29308"/>
                      <a:pt x="264397" y="28564"/>
                      <a:pt x="278717" y="33338"/>
                    </a:cubicBezTo>
                    <a:cubicBezTo>
                      <a:pt x="280304" y="38100"/>
                      <a:pt x="278717" y="46038"/>
                      <a:pt x="283479" y="47625"/>
                    </a:cubicBezTo>
                    <a:cubicBezTo>
                      <a:pt x="291158" y="50185"/>
                      <a:pt x="299439" y="44826"/>
                      <a:pt x="307292" y="42863"/>
                    </a:cubicBezTo>
                    <a:cubicBezTo>
                      <a:pt x="323063" y="38920"/>
                      <a:pt x="321901" y="37885"/>
                      <a:pt x="335867" y="28575"/>
                    </a:cubicBezTo>
                    <a:cubicBezTo>
                      <a:pt x="352445" y="30417"/>
                      <a:pt x="390419" y="31607"/>
                      <a:pt x="407304" y="42863"/>
                    </a:cubicBezTo>
                    <a:lnTo>
                      <a:pt x="421592" y="52388"/>
                    </a:lnTo>
                    <a:cubicBezTo>
                      <a:pt x="434292" y="50800"/>
                      <a:pt x="447664" y="51999"/>
                      <a:pt x="459692" y="47625"/>
                    </a:cubicBezTo>
                    <a:cubicBezTo>
                      <a:pt x="466021" y="45323"/>
                      <a:pt x="468805" y="37650"/>
                      <a:pt x="473979" y="33338"/>
                    </a:cubicBezTo>
                    <a:cubicBezTo>
                      <a:pt x="494450" y="16279"/>
                      <a:pt x="481077" y="29789"/>
                      <a:pt x="502554" y="19050"/>
                    </a:cubicBezTo>
                    <a:cubicBezTo>
                      <a:pt x="507674" y="16490"/>
                      <a:pt x="512079" y="12700"/>
                      <a:pt x="516842" y="9525"/>
                    </a:cubicBezTo>
                    <a:cubicBezTo>
                      <a:pt x="531129" y="11113"/>
                      <a:pt x="545524" y="11925"/>
                      <a:pt x="559704" y="14288"/>
                    </a:cubicBezTo>
                    <a:cubicBezTo>
                      <a:pt x="564656" y="15113"/>
                      <a:pt x="570072" y="15914"/>
                      <a:pt x="573992" y="19050"/>
                    </a:cubicBezTo>
                    <a:cubicBezTo>
                      <a:pt x="578462" y="22626"/>
                      <a:pt x="580342" y="28575"/>
                      <a:pt x="583517" y="33338"/>
                    </a:cubicBezTo>
                    <a:cubicBezTo>
                      <a:pt x="585104" y="38100"/>
                      <a:pt x="584729" y="44075"/>
                      <a:pt x="588279" y="47625"/>
                    </a:cubicBezTo>
                    <a:cubicBezTo>
                      <a:pt x="591829" y="51175"/>
                      <a:pt x="597953" y="50410"/>
                      <a:pt x="602567" y="52388"/>
                    </a:cubicBezTo>
                    <a:cubicBezTo>
                      <a:pt x="643754" y="70040"/>
                      <a:pt x="602404" y="55509"/>
                      <a:pt x="635904" y="66675"/>
                    </a:cubicBezTo>
                    <a:cubicBezTo>
                      <a:pt x="666060" y="59137"/>
                      <a:pt x="649507" y="65544"/>
                      <a:pt x="683529" y="42863"/>
                    </a:cubicBezTo>
                    <a:lnTo>
                      <a:pt x="697817" y="33338"/>
                    </a:lnTo>
                    <a:cubicBezTo>
                      <a:pt x="713692" y="34925"/>
                      <a:pt x="729896" y="34513"/>
                      <a:pt x="745442" y="38100"/>
                    </a:cubicBezTo>
                    <a:cubicBezTo>
                      <a:pt x="751019" y="39387"/>
                      <a:pt x="754499" y="45300"/>
                      <a:pt x="759729" y="47625"/>
                    </a:cubicBezTo>
                    <a:cubicBezTo>
                      <a:pt x="768904" y="51703"/>
                      <a:pt x="778779" y="53975"/>
                      <a:pt x="788304" y="57150"/>
                    </a:cubicBezTo>
                    <a:lnTo>
                      <a:pt x="802592" y="61913"/>
                    </a:lnTo>
                    <a:lnTo>
                      <a:pt x="816879" y="66675"/>
                    </a:lnTo>
                    <a:cubicBezTo>
                      <a:pt x="847035" y="59137"/>
                      <a:pt x="830483" y="65544"/>
                      <a:pt x="864504" y="42863"/>
                    </a:cubicBezTo>
                    <a:lnTo>
                      <a:pt x="864504" y="42863"/>
                    </a:lnTo>
                    <a:lnTo>
                      <a:pt x="893079" y="33338"/>
                    </a:lnTo>
                    <a:lnTo>
                      <a:pt x="907367" y="28575"/>
                    </a:lnTo>
                    <a:cubicBezTo>
                      <a:pt x="952037" y="34957"/>
                      <a:pt x="931364" y="27111"/>
                      <a:pt x="969279" y="52388"/>
                    </a:cubicBezTo>
                    <a:lnTo>
                      <a:pt x="983567" y="61913"/>
                    </a:lnTo>
                    <a:lnTo>
                      <a:pt x="997854" y="71438"/>
                    </a:lnTo>
                    <a:cubicBezTo>
                      <a:pt x="1008967" y="69850"/>
                      <a:pt x="1020440" y="69901"/>
                      <a:pt x="1031192" y="66675"/>
                    </a:cubicBezTo>
                    <a:cubicBezTo>
                      <a:pt x="1036674" y="65030"/>
                      <a:pt x="1040360" y="59710"/>
                      <a:pt x="1045479" y="57150"/>
                    </a:cubicBezTo>
                    <a:cubicBezTo>
                      <a:pt x="1049969" y="54905"/>
                      <a:pt x="1055004" y="53975"/>
                      <a:pt x="1059767" y="52388"/>
                    </a:cubicBezTo>
                    <a:cubicBezTo>
                      <a:pt x="1064529" y="49213"/>
                      <a:pt x="1068824" y="45188"/>
                      <a:pt x="1074054" y="42863"/>
                    </a:cubicBezTo>
                    <a:cubicBezTo>
                      <a:pt x="1083229" y="38785"/>
                      <a:pt x="1102629" y="33338"/>
                      <a:pt x="1102629" y="33338"/>
                    </a:cubicBezTo>
                    <a:cubicBezTo>
                      <a:pt x="1115329" y="34925"/>
                      <a:pt x="1128701" y="33726"/>
                      <a:pt x="1140729" y="38100"/>
                    </a:cubicBezTo>
                    <a:cubicBezTo>
                      <a:pt x="1147059" y="40402"/>
                      <a:pt x="1149169" y="49046"/>
                      <a:pt x="1155017" y="52388"/>
                    </a:cubicBezTo>
                    <a:cubicBezTo>
                      <a:pt x="1160700" y="55635"/>
                      <a:pt x="1167717" y="55563"/>
                      <a:pt x="1174067" y="57150"/>
                    </a:cubicBezTo>
                    <a:cubicBezTo>
                      <a:pt x="1178829" y="60325"/>
                      <a:pt x="1184307" y="62628"/>
                      <a:pt x="1188354" y="66675"/>
                    </a:cubicBezTo>
                    <a:cubicBezTo>
                      <a:pt x="1192401" y="70723"/>
                      <a:pt x="1193409" y="77387"/>
                      <a:pt x="1197879" y="80963"/>
                    </a:cubicBezTo>
                    <a:cubicBezTo>
                      <a:pt x="1201799" y="84099"/>
                      <a:pt x="1207404" y="84138"/>
                      <a:pt x="1212167" y="85725"/>
                    </a:cubicBezTo>
                    <a:cubicBezTo>
                      <a:pt x="1226454" y="84138"/>
                      <a:pt x="1240849" y="83326"/>
                      <a:pt x="1255029" y="80963"/>
                    </a:cubicBezTo>
                    <a:cubicBezTo>
                      <a:pt x="1259981" y="80138"/>
                      <a:pt x="1265140" y="78985"/>
                      <a:pt x="1269317" y="76200"/>
                    </a:cubicBezTo>
                    <a:cubicBezTo>
                      <a:pt x="1274921" y="72464"/>
                      <a:pt x="1278842" y="66675"/>
                      <a:pt x="1283604" y="61913"/>
                    </a:cubicBezTo>
                    <a:lnTo>
                      <a:pt x="1288367" y="57150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7215"/>
            <a:ext cx="9144000" cy="1470025"/>
          </a:xfrm>
        </p:spPr>
        <p:txBody>
          <a:bodyPr>
            <a:noAutofit/>
          </a:bodyPr>
          <a:lstStyle/>
          <a:p>
            <a:r>
              <a:rPr lang="en-US" sz="6000" b="1" u="sng" dirty="0" smtClean="0"/>
              <a:t>What is the basic emotion?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18288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Shyness, timidity, terror, horror, embarrassment, worry, being scared, feeling threatened, panic, being alarmed, being startled, hysteria, shakiness, despair, apprehension, doubt, being astounded, stress, breathlessness, surprise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68106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0" b="1" dirty="0" smtClean="0">
                <a:latin typeface="+mj-lt"/>
                <a:ea typeface="+mj-ea"/>
                <a:cs typeface="+mj-cs"/>
              </a:rPr>
              <a:t>FEAR</a:t>
            </a:r>
            <a:endParaRPr kumimoji="0" lang="en-US" sz="100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314700" y="4191000"/>
            <a:ext cx="2514600" cy="2514600"/>
            <a:chOff x="3314700" y="4191000"/>
            <a:chExt cx="2514600" cy="2514600"/>
          </a:xfrm>
        </p:grpSpPr>
        <p:sp>
          <p:nvSpPr>
            <p:cNvPr id="5" name="Oval 4"/>
            <p:cNvSpPr/>
            <p:nvPr/>
          </p:nvSpPr>
          <p:spPr>
            <a:xfrm>
              <a:off x="3314700" y="4191000"/>
              <a:ext cx="2514600" cy="25146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000500" y="4724400"/>
              <a:ext cx="1143000" cy="457200"/>
              <a:chOff x="4038600" y="4724400"/>
              <a:chExt cx="1143000" cy="457200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4038600" y="4724400"/>
                <a:ext cx="457200" cy="457200"/>
                <a:chOff x="4038600" y="4724400"/>
                <a:chExt cx="457200" cy="457200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4038600" y="4724400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4229100" y="4914900"/>
                  <a:ext cx="76200" cy="76200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724400" y="4724400"/>
                <a:ext cx="457200" cy="457200"/>
                <a:chOff x="4038600" y="4724400"/>
                <a:chExt cx="457200" cy="457200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4038600" y="4724400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229100" y="4914900"/>
                  <a:ext cx="76200" cy="76200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" name="Oval 27"/>
            <p:cNvSpPr/>
            <p:nvPr/>
          </p:nvSpPr>
          <p:spPr>
            <a:xfrm>
              <a:off x="4267200" y="5410200"/>
              <a:ext cx="609600" cy="762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7215"/>
            <a:ext cx="9144000" cy="1470025"/>
          </a:xfrm>
        </p:spPr>
        <p:txBody>
          <a:bodyPr>
            <a:noAutofit/>
          </a:bodyPr>
          <a:lstStyle/>
          <a:p>
            <a:r>
              <a:rPr lang="en-US" sz="6000" b="1" u="sng" dirty="0" smtClean="0"/>
              <a:t>What is the basic emotion?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18288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Sorrow, depression, loneliness, dejection, gloom, unhappiness, melancholy, somberness, feeling low, </a:t>
            </a:r>
            <a:r>
              <a:rPr lang="en-US" b="1" dirty="0" err="1" smtClean="0">
                <a:solidFill>
                  <a:schemeClr val="tx1"/>
                </a:solidFill>
              </a:rPr>
              <a:t>regretfulness</a:t>
            </a:r>
            <a:r>
              <a:rPr lang="en-US" b="1" dirty="0">
                <a:solidFill>
                  <a:schemeClr val="tx1"/>
                </a:solidFill>
              </a:rPr>
              <a:t>, feeling blue, shame, pain, distress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68106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0" b="1" dirty="0" smtClean="0">
                <a:latin typeface="+mj-lt"/>
                <a:ea typeface="+mj-ea"/>
                <a:cs typeface="+mj-cs"/>
              </a:rPr>
              <a:t>SADNESS</a:t>
            </a:r>
            <a:endParaRPr kumimoji="0" lang="en-US" sz="100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314700" y="4191000"/>
            <a:ext cx="2514600" cy="3119437"/>
            <a:chOff x="3314700" y="4191000"/>
            <a:chExt cx="2514600" cy="3119437"/>
          </a:xfrm>
        </p:grpSpPr>
        <p:grpSp>
          <p:nvGrpSpPr>
            <p:cNvPr id="62" name="Group 61"/>
            <p:cNvGrpSpPr/>
            <p:nvPr/>
          </p:nvGrpSpPr>
          <p:grpSpPr>
            <a:xfrm>
              <a:off x="3314700" y="4191000"/>
              <a:ext cx="2514600" cy="2514600"/>
              <a:chOff x="3314700" y="4191000"/>
              <a:chExt cx="2514600" cy="25146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314700" y="4191000"/>
                <a:ext cx="2514600" cy="25146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3850273" y="4622671"/>
                <a:ext cx="636002" cy="534088"/>
                <a:chOff x="3850273" y="4622671"/>
                <a:chExt cx="636002" cy="534088"/>
              </a:xfrm>
            </p:grpSpPr>
            <p:sp>
              <p:nvSpPr>
                <p:cNvPr id="16" name="Arc 15"/>
                <p:cNvSpPr/>
                <p:nvPr/>
              </p:nvSpPr>
              <p:spPr>
                <a:xfrm rot="7770075">
                  <a:off x="3922289" y="4550655"/>
                  <a:ext cx="397647" cy="541679"/>
                </a:xfrm>
                <a:prstGeom prst="arc">
                  <a:avLst>
                    <a:gd name="adj1" fmla="val 15842199"/>
                    <a:gd name="adj2" fmla="val 0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4017259" y="4914896"/>
                  <a:ext cx="469016" cy="241863"/>
                  <a:chOff x="4017259" y="4914896"/>
                  <a:chExt cx="469016" cy="241863"/>
                </a:xfrm>
              </p:grpSpPr>
              <p:sp>
                <p:nvSpPr>
                  <p:cNvPr id="17" name="Arc 16"/>
                  <p:cNvSpPr/>
                  <p:nvPr/>
                </p:nvSpPr>
                <p:spPr>
                  <a:xfrm rot="10800000">
                    <a:off x="4286253" y="4950500"/>
                    <a:ext cx="152400" cy="152400"/>
                  </a:xfrm>
                  <a:prstGeom prst="arc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Arc 17"/>
                  <p:cNvSpPr/>
                  <p:nvPr/>
                </p:nvSpPr>
                <p:spPr>
                  <a:xfrm rot="10800000">
                    <a:off x="4243386" y="4976807"/>
                    <a:ext cx="152400" cy="152400"/>
                  </a:xfrm>
                  <a:prstGeom prst="arc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Arc 18"/>
                  <p:cNvSpPr/>
                  <p:nvPr/>
                </p:nvSpPr>
                <p:spPr>
                  <a:xfrm rot="10800000">
                    <a:off x="4333875" y="4914896"/>
                    <a:ext cx="152400" cy="152400"/>
                  </a:xfrm>
                  <a:prstGeom prst="arc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Arc 19"/>
                  <p:cNvSpPr/>
                  <p:nvPr/>
                </p:nvSpPr>
                <p:spPr>
                  <a:xfrm rot="11743903">
                    <a:off x="4191001" y="4992341"/>
                    <a:ext cx="152400" cy="152400"/>
                  </a:xfrm>
                  <a:prstGeom prst="arc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Arc 22"/>
                  <p:cNvSpPr/>
                  <p:nvPr/>
                </p:nvSpPr>
                <p:spPr>
                  <a:xfrm rot="12558063">
                    <a:off x="4132607" y="5004359"/>
                    <a:ext cx="152400" cy="152400"/>
                  </a:xfrm>
                  <a:prstGeom prst="arc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Arc 23"/>
                  <p:cNvSpPr/>
                  <p:nvPr/>
                </p:nvSpPr>
                <p:spPr>
                  <a:xfrm rot="13108843">
                    <a:off x="4070907" y="5004359"/>
                    <a:ext cx="152400" cy="152400"/>
                  </a:xfrm>
                  <a:prstGeom prst="arc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Arc 26"/>
                  <p:cNvSpPr/>
                  <p:nvPr/>
                </p:nvSpPr>
                <p:spPr>
                  <a:xfrm rot="13835238">
                    <a:off x="4017259" y="4988630"/>
                    <a:ext cx="152400" cy="152400"/>
                  </a:xfrm>
                  <a:prstGeom prst="arc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9" name="Group 38"/>
              <p:cNvGrpSpPr/>
              <p:nvPr/>
            </p:nvGrpSpPr>
            <p:grpSpPr>
              <a:xfrm>
                <a:off x="4572000" y="4622671"/>
                <a:ext cx="636002" cy="534088"/>
                <a:chOff x="3850273" y="4622671"/>
                <a:chExt cx="636002" cy="534088"/>
              </a:xfrm>
            </p:grpSpPr>
            <p:sp>
              <p:nvSpPr>
                <p:cNvPr id="40" name="Arc 39"/>
                <p:cNvSpPr/>
                <p:nvPr/>
              </p:nvSpPr>
              <p:spPr>
                <a:xfrm rot="7770075">
                  <a:off x="3922289" y="4550655"/>
                  <a:ext cx="397647" cy="541679"/>
                </a:xfrm>
                <a:prstGeom prst="arc">
                  <a:avLst>
                    <a:gd name="adj1" fmla="val 15842199"/>
                    <a:gd name="adj2" fmla="val 0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" name="Group 28"/>
                <p:cNvGrpSpPr/>
                <p:nvPr/>
              </p:nvGrpSpPr>
              <p:grpSpPr>
                <a:xfrm>
                  <a:off x="4017259" y="4914896"/>
                  <a:ext cx="469016" cy="241863"/>
                  <a:chOff x="4017259" y="4914896"/>
                  <a:chExt cx="469016" cy="241863"/>
                </a:xfrm>
              </p:grpSpPr>
              <p:sp>
                <p:nvSpPr>
                  <p:cNvPr id="42" name="Arc 41"/>
                  <p:cNvSpPr/>
                  <p:nvPr/>
                </p:nvSpPr>
                <p:spPr>
                  <a:xfrm rot="10800000">
                    <a:off x="4286253" y="4950500"/>
                    <a:ext cx="152400" cy="152400"/>
                  </a:xfrm>
                  <a:prstGeom prst="arc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Arc 42"/>
                  <p:cNvSpPr/>
                  <p:nvPr/>
                </p:nvSpPr>
                <p:spPr>
                  <a:xfrm rot="10800000">
                    <a:off x="4243386" y="4976807"/>
                    <a:ext cx="152400" cy="152400"/>
                  </a:xfrm>
                  <a:prstGeom prst="arc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Arc 43"/>
                  <p:cNvSpPr/>
                  <p:nvPr/>
                </p:nvSpPr>
                <p:spPr>
                  <a:xfrm rot="10800000">
                    <a:off x="4333875" y="4914896"/>
                    <a:ext cx="152400" cy="152400"/>
                  </a:xfrm>
                  <a:prstGeom prst="arc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Arc 44"/>
                  <p:cNvSpPr/>
                  <p:nvPr/>
                </p:nvSpPr>
                <p:spPr>
                  <a:xfrm rot="11743903">
                    <a:off x="4191001" y="4992341"/>
                    <a:ext cx="152400" cy="152400"/>
                  </a:xfrm>
                  <a:prstGeom prst="arc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Arc 45"/>
                  <p:cNvSpPr/>
                  <p:nvPr/>
                </p:nvSpPr>
                <p:spPr>
                  <a:xfrm rot="12558063">
                    <a:off x="4132607" y="5004359"/>
                    <a:ext cx="152400" cy="152400"/>
                  </a:xfrm>
                  <a:prstGeom prst="arc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Arc 46"/>
                  <p:cNvSpPr/>
                  <p:nvPr/>
                </p:nvSpPr>
                <p:spPr>
                  <a:xfrm rot="13108843">
                    <a:off x="4070907" y="5004359"/>
                    <a:ext cx="152400" cy="152400"/>
                  </a:xfrm>
                  <a:prstGeom prst="arc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Arc 47"/>
                  <p:cNvSpPr/>
                  <p:nvPr/>
                </p:nvSpPr>
                <p:spPr>
                  <a:xfrm rot="13835238">
                    <a:off x="4017259" y="4988630"/>
                    <a:ext cx="152400" cy="152400"/>
                  </a:xfrm>
                  <a:prstGeom prst="arc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2" name="Group 51"/>
              <p:cNvGrpSpPr/>
              <p:nvPr/>
            </p:nvGrpSpPr>
            <p:grpSpPr>
              <a:xfrm>
                <a:off x="5199100" y="5157786"/>
                <a:ext cx="380999" cy="495303"/>
                <a:chOff x="5199100" y="5199101"/>
                <a:chExt cx="380999" cy="495303"/>
              </a:xfrm>
            </p:grpSpPr>
            <p:sp>
              <p:nvSpPr>
                <p:cNvPr id="49" name="Teardrop 48"/>
                <p:cNvSpPr/>
                <p:nvPr/>
              </p:nvSpPr>
              <p:spPr>
                <a:xfrm rot="17124002">
                  <a:off x="5199100" y="5199101"/>
                  <a:ext cx="152400" cy="152400"/>
                </a:xfrm>
                <a:prstGeom prst="teardrop">
                  <a:avLst>
                    <a:gd name="adj" fmla="val 15000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ardrop 49"/>
                <p:cNvSpPr/>
                <p:nvPr/>
              </p:nvSpPr>
              <p:spPr>
                <a:xfrm rot="17124002">
                  <a:off x="5427699" y="5351500"/>
                  <a:ext cx="152400" cy="152400"/>
                </a:xfrm>
                <a:prstGeom prst="teardrop">
                  <a:avLst>
                    <a:gd name="adj" fmla="val 15000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ardrop 50"/>
                <p:cNvSpPr/>
                <p:nvPr/>
              </p:nvSpPr>
              <p:spPr>
                <a:xfrm rot="17124002">
                  <a:off x="5303870" y="5542004"/>
                  <a:ext cx="152400" cy="152400"/>
                </a:xfrm>
                <a:prstGeom prst="teardrop">
                  <a:avLst>
                    <a:gd name="adj" fmla="val 15000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 flipH="1">
                <a:off x="3533778" y="5157786"/>
                <a:ext cx="380999" cy="495303"/>
                <a:chOff x="5199100" y="5199101"/>
                <a:chExt cx="380999" cy="495303"/>
              </a:xfrm>
            </p:grpSpPr>
            <p:sp>
              <p:nvSpPr>
                <p:cNvPr id="54" name="Teardrop 53"/>
                <p:cNvSpPr/>
                <p:nvPr/>
              </p:nvSpPr>
              <p:spPr>
                <a:xfrm rot="17124002">
                  <a:off x="5199100" y="5199101"/>
                  <a:ext cx="152400" cy="152400"/>
                </a:xfrm>
                <a:prstGeom prst="teardrop">
                  <a:avLst>
                    <a:gd name="adj" fmla="val 15000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Teardrop 54"/>
                <p:cNvSpPr/>
                <p:nvPr/>
              </p:nvSpPr>
              <p:spPr>
                <a:xfrm rot="17124002">
                  <a:off x="5427699" y="5351500"/>
                  <a:ext cx="152400" cy="152400"/>
                </a:xfrm>
                <a:prstGeom prst="teardrop">
                  <a:avLst>
                    <a:gd name="adj" fmla="val 15000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Teardrop 55"/>
                <p:cNvSpPr/>
                <p:nvPr/>
              </p:nvSpPr>
              <p:spPr>
                <a:xfrm rot="17124002">
                  <a:off x="5303870" y="5542004"/>
                  <a:ext cx="152400" cy="152400"/>
                </a:xfrm>
                <a:prstGeom prst="teardrop">
                  <a:avLst>
                    <a:gd name="adj" fmla="val 15000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1" name="Group 60"/>
            <p:cNvGrpSpPr/>
            <p:nvPr/>
          </p:nvGrpSpPr>
          <p:grpSpPr>
            <a:xfrm>
              <a:off x="3821730" y="5710237"/>
              <a:ext cx="1600200" cy="1600200"/>
              <a:chOff x="3836019" y="5664819"/>
              <a:chExt cx="1600200" cy="1600200"/>
            </a:xfrm>
          </p:grpSpPr>
          <p:sp>
            <p:nvSpPr>
              <p:cNvPr id="57" name="Arc 56"/>
              <p:cNvSpPr/>
              <p:nvPr/>
            </p:nvSpPr>
            <p:spPr>
              <a:xfrm rot="19011376">
                <a:off x="3836019" y="5664819"/>
                <a:ext cx="1600200" cy="1600200"/>
              </a:xfrm>
              <a:prstGeom prst="arc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5143504" y="5843585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V="1">
                <a:off x="4019548" y="5815016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7215"/>
            <a:ext cx="9144000" cy="1470025"/>
          </a:xfrm>
        </p:spPr>
        <p:txBody>
          <a:bodyPr>
            <a:noAutofit/>
          </a:bodyPr>
          <a:lstStyle/>
          <a:p>
            <a:r>
              <a:rPr lang="en-US" sz="6000" b="1" u="sng" dirty="0" smtClean="0"/>
              <a:t>What is the basic emotion?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1828800"/>
          </a:xfrm>
        </p:spPr>
        <p:txBody>
          <a:bodyPr>
            <a:noAutofit/>
          </a:bodyPr>
          <a:lstStyle/>
          <a:p>
            <a:r>
              <a:rPr lang="en-US" sz="2600" b="1" dirty="0">
                <a:solidFill>
                  <a:schemeClr val="tx1"/>
                </a:solidFill>
              </a:rPr>
              <a:t>Lucky, spirited, joyful, surprised, serene, fortunate, amazed contented, ecstatic, glad, good, proud, cheerful, good-humored, silly, crazy, giggly, amused, sunny, animated, alive, hilarious, playful, satisfied, peaceful, positive, light-hearted, calm, excited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68106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0" b="1" dirty="0" smtClean="0">
                <a:latin typeface="+mj-lt"/>
                <a:ea typeface="+mj-ea"/>
                <a:cs typeface="+mj-cs"/>
              </a:rPr>
              <a:t>HAPPINESS</a:t>
            </a:r>
            <a:endParaRPr kumimoji="0" lang="en-US" sz="100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314700" y="4191000"/>
            <a:ext cx="2514600" cy="2514600"/>
            <a:chOff x="3314700" y="4191000"/>
            <a:chExt cx="2514600" cy="2514600"/>
          </a:xfrm>
        </p:grpSpPr>
        <p:sp>
          <p:nvSpPr>
            <p:cNvPr id="5" name="Oval 4"/>
            <p:cNvSpPr/>
            <p:nvPr/>
          </p:nvSpPr>
          <p:spPr>
            <a:xfrm>
              <a:off x="3314700" y="4191000"/>
              <a:ext cx="2514600" cy="25146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60"/>
            <p:cNvGrpSpPr/>
            <p:nvPr/>
          </p:nvGrpSpPr>
          <p:grpSpPr>
            <a:xfrm flipV="1">
              <a:off x="3810000" y="4529125"/>
              <a:ext cx="1600200" cy="1600200"/>
              <a:chOff x="3836019" y="5664819"/>
              <a:chExt cx="1600200" cy="1600200"/>
            </a:xfrm>
          </p:grpSpPr>
          <p:sp>
            <p:nvSpPr>
              <p:cNvPr id="57" name="Arc 56"/>
              <p:cNvSpPr/>
              <p:nvPr/>
            </p:nvSpPr>
            <p:spPr>
              <a:xfrm rot="19011376">
                <a:off x="3836019" y="5664819"/>
                <a:ext cx="1600200" cy="1600200"/>
              </a:xfrm>
              <a:prstGeom prst="arc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5143504" y="5843585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V="1">
                <a:off x="4019548" y="5815016"/>
                <a:ext cx="1524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4005259" y="4699577"/>
              <a:ext cx="457200" cy="457200"/>
              <a:chOff x="4038600" y="4699577"/>
              <a:chExt cx="457200" cy="457200"/>
            </a:xfrm>
          </p:grpSpPr>
          <p:sp>
            <p:nvSpPr>
              <p:cNvPr id="41" name="Chord 40"/>
              <p:cNvSpPr/>
              <p:nvPr/>
            </p:nvSpPr>
            <p:spPr>
              <a:xfrm rot="6113725">
                <a:off x="4038600" y="4699577"/>
                <a:ext cx="457200" cy="457200"/>
              </a:xfrm>
              <a:prstGeom prst="chord">
                <a:avLst>
                  <a:gd name="adj1" fmla="val 3941733"/>
                  <a:gd name="adj2" fmla="val 1620000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186237" y="4707250"/>
                <a:ext cx="152400" cy="26517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752978" y="4699577"/>
              <a:ext cx="457200" cy="457200"/>
              <a:chOff x="4038600" y="4699577"/>
              <a:chExt cx="457200" cy="457200"/>
            </a:xfrm>
          </p:grpSpPr>
          <p:sp>
            <p:nvSpPr>
              <p:cNvPr id="61" name="Chord 60"/>
              <p:cNvSpPr/>
              <p:nvPr/>
            </p:nvSpPr>
            <p:spPr>
              <a:xfrm rot="6113725">
                <a:off x="4038600" y="4699577"/>
                <a:ext cx="457200" cy="457200"/>
              </a:xfrm>
              <a:prstGeom prst="chord">
                <a:avLst>
                  <a:gd name="adj1" fmla="val 3941733"/>
                  <a:gd name="adj2" fmla="val 1620000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4186237" y="4707250"/>
                <a:ext cx="152400" cy="26517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7215"/>
            <a:ext cx="9144000" cy="1470025"/>
          </a:xfrm>
        </p:spPr>
        <p:txBody>
          <a:bodyPr>
            <a:noAutofit/>
          </a:bodyPr>
          <a:lstStyle/>
          <a:p>
            <a:r>
              <a:rPr lang="en-US" sz="6000" b="1" u="sng" dirty="0" smtClean="0"/>
              <a:t>What is the basic emotion?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1828800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tx1"/>
                </a:solidFill>
              </a:rPr>
              <a:t>Fondness, puppy love, liking, admiration, affection, infatuation, attachment, friendship, devotion, dreaminess, being head-over</a:t>
            </a:r>
            <a:r>
              <a:rPr lang="en-US" sz="3000" b="1">
                <a:solidFill>
                  <a:schemeClr val="tx1"/>
                </a:solidFill>
              </a:rPr>
              <a:t>-</a:t>
            </a:r>
            <a:r>
              <a:rPr lang="en-US" sz="3000" b="1" smtClean="0">
                <a:solidFill>
                  <a:schemeClr val="tx1"/>
                </a:solidFill>
              </a:rPr>
              <a:t>heels</a:t>
            </a:r>
            <a:r>
              <a:rPr lang="en-US" sz="3000" b="1" dirty="0">
                <a:solidFill>
                  <a:schemeClr val="tx1"/>
                </a:solidFill>
              </a:rPr>
              <a:t>, pride, tenderness, adoration, idolizing, sympathy, kindness, caring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68106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0" b="1" dirty="0" smtClean="0">
                <a:latin typeface="+mj-lt"/>
                <a:ea typeface="+mj-ea"/>
                <a:cs typeface="+mj-cs"/>
              </a:rPr>
              <a:t>LOVE</a:t>
            </a:r>
            <a:endParaRPr kumimoji="0" lang="en-US" sz="100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2590800" y="4106590"/>
            <a:ext cx="3936638" cy="2599010"/>
            <a:chOff x="2590800" y="4106590"/>
            <a:chExt cx="3936638" cy="2599010"/>
          </a:xfrm>
        </p:grpSpPr>
        <p:grpSp>
          <p:nvGrpSpPr>
            <p:cNvPr id="66" name="Group 65"/>
            <p:cNvGrpSpPr/>
            <p:nvPr/>
          </p:nvGrpSpPr>
          <p:grpSpPr>
            <a:xfrm>
              <a:off x="3314700" y="4191000"/>
              <a:ext cx="2514600" cy="2514600"/>
              <a:chOff x="3314700" y="4191000"/>
              <a:chExt cx="2514600" cy="25146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314700" y="4191000"/>
                <a:ext cx="2514600" cy="25146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3810000" y="4529125"/>
                <a:ext cx="1600200" cy="1600200"/>
                <a:chOff x="3810000" y="4529125"/>
                <a:chExt cx="1600200" cy="1600200"/>
              </a:xfrm>
            </p:grpSpPr>
            <p:grpSp>
              <p:nvGrpSpPr>
                <p:cNvPr id="7" name="Group 60"/>
                <p:cNvGrpSpPr/>
                <p:nvPr/>
              </p:nvGrpSpPr>
              <p:grpSpPr>
                <a:xfrm flipV="1">
                  <a:off x="3810000" y="4529125"/>
                  <a:ext cx="1600200" cy="1600200"/>
                  <a:chOff x="3836019" y="5664819"/>
                  <a:chExt cx="1600200" cy="1600200"/>
                </a:xfrm>
              </p:grpSpPr>
              <p:sp>
                <p:nvSpPr>
                  <p:cNvPr id="57" name="Arc 56"/>
                  <p:cNvSpPr/>
                  <p:nvPr/>
                </p:nvSpPr>
                <p:spPr>
                  <a:xfrm rot="19011376">
                    <a:off x="3836019" y="5664819"/>
                    <a:ext cx="1600200" cy="1600200"/>
                  </a:xfrm>
                  <a:prstGeom prst="arc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9" name="Straight Connector 58"/>
                  <p:cNvCxnSpPr/>
                  <p:nvPr/>
                </p:nvCxnSpPr>
                <p:spPr>
                  <a:xfrm rot="5400000" flipH="1" flipV="1">
                    <a:off x="5143504" y="5843585"/>
                    <a:ext cx="152400" cy="1524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rot="16200000" flipV="1">
                    <a:off x="4019548" y="5815016"/>
                    <a:ext cx="152400" cy="1524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oup 52"/>
                <p:cNvGrpSpPr/>
                <p:nvPr/>
              </p:nvGrpSpPr>
              <p:grpSpPr>
                <a:xfrm>
                  <a:off x="4005259" y="4699577"/>
                  <a:ext cx="457200" cy="457200"/>
                  <a:chOff x="4038600" y="4699577"/>
                  <a:chExt cx="457200" cy="457200"/>
                </a:xfrm>
              </p:grpSpPr>
              <p:sp>
                <p:nvSpPr>
                  <p:cNvPr id="41" name="Chord 40"/>
                  <p:cNvSpPr/>
                  <p:nvPr/>
                </p:nvSpPr>
                <p:spPr>
                  <a:xfrm rot="6113725">
                    <a:off x="4038600" y="4699577"/>
                    <a:ext cx="457200" cy="457200"/>
                  </a:xfrm>
                  <a:prstGeom prst="chord">
                    <a:avLst>
                      <a:gd name="adj1" fmla="val 3941733"/>
                      <a:gd name="adj2" fmla="val 16200000"/>
                    </a:avLst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Oval 51"/>
                  <p:cNvSpPr/>
                  <p:nvPr/>
                </p:nvSpPr>
                <p:spPr>
                  <a:xfrm>
                    <a:off x="4300541" y="4759643"/>
                    <a:ext cx="152400" cy="202883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" name="Group 38"/>
                <p:cNvGrpSpPr/>
                <p:nvPr/>
              </p:nvGrpSpPr>
              <p:grpSpPr>
                <a:xfrm>
                  <a:off x="4572000" y="4622671"/>
                  <a:ext cx="636002" cy="534088"/>
                  <a:chOff x="3850273" y="4622671"/>
                  <a:chExt cx="636002" cy="534088"/>
                </a:xfrm>
              </p:grpSpPr>
              <p:sp>
                <p:nvSpPr>
                  <p:cNvPr id="34" name="Arc 33"/>
                  <p:cNvSpPr/>
                  <p:nvPr/>
                </p:nvSpPr>
                <p:spPr>
                  <a:xfrm rot="7770075">
                    <a:off x="3922289" y="4550655"/>
                    <a:ext cx="397647" cy="541679"/>
                  </a:xfrm>
                  <a:prstGeom prst="arc">
                    <a:avLst>
                      <a:gd name="adj1" fmla="val 15842199"/>
                      <a:gd name="adj2" fmla="val 0"/>
                    </a:avLst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5" name="Group 28"/>
                  <p:cNvGrpSpPr/>
                  <p:nvPr/>
                </p:nvGrpSpPr>
                <p:grpSpPr>
                  <a:xfrm>
                    <a:off x="4017259" y="4914896"/>
                    <a:ext cx="469016" cy="241863"/>
                    <a:chOff x="4017259" y="4914896"/>
                    <a:chExt cx="469016" cy="241863"/>
                  </a:xfrm>
                </p:grpSpPr>
                <p:sp>
                  <p:nvSpPr>
                    <p:cNvPr id="36" name="Arc 35"/>
                    <p:cNvSpPr/>
                    <p:nvPr/>
                  </p:nvSpPr>
                  <p:spPr>
                    <a:xfrm rot="10800000">
                      <a:off x="4286253" y="4950500"/>
                      <a:ext cx="152400" cy="152400"/>
                    </a:xfrm>
                    <a:prstGeom prst="arc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" name="Arc 36"/>
                    <p:cNvSpPr/>
                    <p:nvPr/>
                  </p:nvSpPr>
                  <p:spPr>
                    <a:xfrm rot="10800000">
                      <a:off x="4243386" y="4976807"/>
                      <a:ext cx="152400" cy="152400"/>
                    </a:xfrm>
                    <a:prstGeom prst="arc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8" name="Arc 37"/>
                    <p:cNvSpPr/>
                    <p:nvPr/>
                  </p:nvSpPr>
                  <p:spPr>
                    <a:xfrm rot="10800000">
                      <a:off x="4333875" y="4914896"/>
                      <a:ext cx="152400" cy="152400"/>
                    </a:xfrm>
                    <a:prstGeom prst="arc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" name="Arc 38"/>
                    <p:cNvSpPr/>
                    <p:nvPr/>
                  </p:nvSpPr>
                  <p:spPr>
                    <a:xfrm rot="11743903">
                      <a:off x="4191001" y="4992341"/>
                      <a:ext cx="152400" cy="152400"/>
                    </a:xfrm>
                    <a:prstGeom prst="arc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" name="Arc 39"/>
                    <p:cNvSpPr/>
                    <p:nvPr/>
                  </p:nvSpPr>
                  <p:spPr>
                    <a:xfrm rot="12558063">
                      <a:off x="4132607" y="5004359"/>
                      <a:ext cx="152400" cy="152400"/>
                    </a:xfrm>
                    <a:prstGeom prst="arc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" name="Arc 41"/>
                    <p:cNvSpPr/>
                    <p:nvPr/>
                  </p:nvSpPr>
                  <p:spPr>
                    <a:xfrm rot="13108843">
                      <a:off x="4070907" y="5004359"/>
                      <a:ext cx="152400" cy="152400"/>
                    </a:xfrm>
                    <a:prstGeom prst="arc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" name="Arc 42"/>
                    <p:cNvSpPr/>
                    <p:nvPr/>
                  </p:nvSpPr>
                  <p:spPr>
                    <a:xfrm rot="13835238">
                      <a:off x="4017259" y="4988630"/>
                      <a:ext cx="152400" cy="152400"/>
                    </a:xfrm>
                    <a:prstGeom prst="arc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54" name="Arc 53"/>
                <p:cNvSpPr/>
                <p:nvPr/>
              </p:nvSpPr>
              <p:spPr>
                <a:xfrm rot="5808442">
                  <a:off x="4294747" y="4580495"/>
                  <a:ext cx="152400" cy="152400"/>
                </a:xfrm>
                <a:prstGeom prst="arc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rot="5808442">
                  <a:off x="4344431" y="4620653"/>
                  <a:ext cx="152400" cy="152400"/>
                </a:xfrm>
                <a:prstGeom prst="arc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Arc 55"/>
                <p:cNvSpPr/>
                <p:nvPr/>
              </p:nvSpPr>
              <p:spPr>
                <a:xfrm rot="5808442">
                  <a:off x="4228073" y="4551917"/>
                  <a:ext cx="152400" cy="152400"/>
                </a:xfrm>
                <a:prstGeom prst="arc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Arc 57"/>
                <p:cNvSpPr/>
                <p:nvPr/>
              </p:nvSpPr>
              <p:spPr>
                <a:xfrm rot="5120932">
                  <a:off x="4147102" y="4547154"/>
                  <a:ext cx="152400" cy="152400"/>
                </a:xfrm>
                <a:prstGeom prst="arc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Arc 62"/>
                <p:cNvSpPr/>
                <p:nvPr/>
              </p:nvSpPr>
              <p:spPr>
                <a:xfrm rot="5120932">
                  <a:off x="4075546" y="4554106"/>
                  <a:ext cx="152400" cy="152400"/>
                </a:xfrm>
                <a:prstGeom prst="arc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 rot="4414364">
                  <a:off x="4001109" y="4585676"/>
                  <a:ext cx="152400" cy="152400"/>
                </a:xfrm>
                <a:prstGeom prst="arc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7" name="Heart 66"/>
            <p:cNvSpPr/>
            <p:nvPr/>
          </p:nvSpPr>
          <p:spPr>
            <a:xfrm rot="20059601">
              <a:off x="2590800" y="4572000"/>
              <a:ext cx="609600" cy="609600"/>
            </a:xfrm>
            <a:prstGeom prst="hear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art 67"/>
            <p:cNvSpPr/>
            <p:nvPr/>
          </p:nvSpPr>
          <p:spPr>
            <a:xfrm rot="20059601">
              <a:off x="3115989" y="4106590"/>
              <a:ext cx="406490" cy="406490"/>
            </a:xfrm>
            <a:prstGeom prst="hear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art 68"/>
            <p:cNvSpPr/>
            <p:nvPr/>
          </p:nvSpPr>
          <p:spPr>
            <a:xfrm rot="1162046">
              <a:off x="2851207" y="5446243"/>
              <a:ext cx="257604" cy="235779"/>
            </a:xfrm>
            <a:prstGeom prst="hear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art 69"/>
            <p:cNvSpPr/>
            <p:nvPr/>
          </p:nvSpPr>
          <p:spPr>
            <a:xfrm rot="1540399" flipH="1">
              <a:off x="5917838" y="4826361"/>
              <a:ext cx="609600" cy="609600"/>
            </a:xfrm>
            <a:prstGeom prst="hear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art 70"/>
            <p:cNvSpPr/>
            <p:nvPr/>
          </p:nvSpPr>
          <p:spPr>
            <a:xfrm rot="20505797" flipH="1">
              <a:off x="5920795" y="5692196"/>
              <a:ext cx="406490" cy="406490"/>
            </a:xfrm>
            <a:prstGeom prst="hear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art 71"/>
            <p:cNvSpPr/>
            <p:nvPr/>
          </p:nvSpPr>
          <p:spPr>
            <a:xfrm rot="1556028" flipH="1">
              <a:off x="5518207" y="4227042"/>
              <a:ext cx="257604" cy="235779"/>
            </a:xfrm>
            <a:prstGeom prst="hear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7215"/>
            <a:ext cx="9144000" cy="1470025"/>
          </a:xfrm>
        </p:spPr>
        <p:txBody>
          <a:bodyPr>
            <a:noAutofit/>
          </a:bodyPr>
          <a:lstStyle/>
          <a:p>
            <a:r>
              <a:rPr lang="en-US" sz="6000" b="1" u="sng" dirty="0" smtClean="0"/>
              <a:t>What is the basic emotion?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1828800"/>
          </a:xfrm>
        </p:spPr>
        <p:txBody>
          <a:bodyPr>
            <a:noAutofit/>
          </a:bodyPr>
          <a:lstStyle/>
          <a:p>
            <a:r>
              <a:rPr lang="en-US" sz="3100" b="1" dirty="0">
                <a:solidFill>
                  <a:schemeClr val="tx1"/>
                </a:solidFill>
              </a:rPr>
              <a:t>Loathing, abhorrence, alienation, hostility, violence, rage, revengefulness, dislike</a:t>
            </a:r>
            <a:r>
              <a:rPr lang="en-US" sz="3100" b="1" dirty="0" smtClean="0">
                <a:solidFill>
                  <a:schemeClr val="tx1"/>
                </a:solidFill>
              </a:rPr>
              <a:t>, </a:t>
            </a:r>
            <a:r>
              <a:rPr lang="en-US" sz="3100" b="1" dirty="0">
                <a:solidFill>
                  <a:schemeClr val="tx1"/>
                </a:solidFill>
              </a:rPr>
              <a:t>disgust, resentment, irritation, bitterness, scorn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514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0" b="1" dirty="0" smtClean="0">
                <a:latin typeface="+mj-lt"/>
                <a:ea typeface="+mj-ea"/>
                <a:cs typeface="+mj-cs"/>
              </a:rPr>
              <a:t>HATE</a:t>
            </a:r>
            <a:endParaRPr kumimoji="0" lang="en-US" sz="100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2590800" y="4038600"/>
            <a:ext cx="3886200" cy="2667000"/>
            <a:chOff x="2590800" y="4038600"/>
            <a:chExt cx="3886200" cy="2667000"/>
          </a:xfrm>
        </p:grpSpPr>
        <p:grpSp>
          <p:nvGrpSpPr>
            <p:cNvPr id="77" name="Group 76"/>
            <p:cNvGrpSpPr/>
            <p:nvPr/>
          </p:nvGrpSpPr>
          <p:grpSpPr>
            <a:xfrm>
              <a:off x="3314700" y="4191000"/>
              <a:ext cx="2514600" cy="2514600"/>
              <a:chOff x="3314700" y="4191000"/>
              <a:chExt cx="2514600" cy="251460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3314700" y="4191000"/>
                <a:ext cx="2514600" cy="25146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" name="Group 10"/>
              <p:cNvGrpSpPr/>
              <p:nvPr/>
            </p:nvGrpSpPr>
            <p:grpSpPr>
              <a:xfrm>
                <a:off x="3795711" y="4572000"/>
                <a:ext cx="769179" cy="508805"/>
                <a:chOff x="3810000" y="4572000"/>
                <a:chExt cx="769179" cy="508805"/>
              </a:xfrm>
            </p:grpSpPr>
            <p:cxnSp>
              <p:nvCxnSpPr>
                <p:cNvPr id="65" name="Straight Connector 6"/>
                <p:cNvCxnSpPr/>
                <p:nvPr/>
              </p:nvCxnSpPr>
              <p:spPr>
                <a:xfrm>
                  <a:off x="3810000" y="4572000"/>
                  <a:ext cx="762000" cy="381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Chord 65"/>
                <p:cNvSpPr/>
                <p:nvPr/>
              </p:nvSpPr>
              <p:spPr>
                <a:xfrm rot="18589838">
                  <a:off x="4195017" y="4696563"/>
                  <a:ext cx="352735" cy="415589"/>
                </a:xfrm>
                <a:prstGeom prst="chord">
                  <a:avLst>
                    <a:gd name="adj1" fmla="val 3909062"/>
                    <a:gd name="adj2" fmla="val 1620000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 rot="842181">
                  <a:off x="4278366" y="4852205"/>
                  <a:ext cx="152400" cy="228600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11"/>
              <p:cNvGrpSpPr/>
              <p:nvPr/>
            </p:nvGrpSpPr>
            <p:grpSpPr>
              <a:xfrm flipH="1">
                <a:off x="4626732" y="4572000"/>
                <a:ext cx="769179" cy="508805"/>
                <a:chOff x="3810000" y="4572000"/>
                <a:chExt cx="769179" cy="50880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3810000" y="4572000"/>
                  <a:ext cx="762000" cy="381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Chord 60"/>
                <p:cNvSpPr/>
                <p:nvPr/>
              </p:nvSpPr>
              <p:spPr>
                <a:xfrm rot="18589838">
                  <a:off x="4195017" y="4696563"/>
                  <a:ext cx="352735" cy="415589"/>
                </a:xfrm>
                <a:prstGeom prst="chord">
                  <a:avLst>
                    <a:gd name="adj1" fmla="val 3909062"/>
                    <a:gd name="adj2" fmla="val 16200000"/>
                  </a:avLst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 rot="842181">
                  <a:off x="4278366" y="4852205"/>
                  <a:ext cx="152400" cy="228600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4" name="Oval 73"/>
              <p:cNvSpPr/>
              <p:nvPr/>
            </p:nvSpPr>
            <p:spPr>
              <a:xfrm>
                <a:off x="4241442" y="5434884"/>
                <a:ext cx="685800" cy="762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2590800" y="4070889"/>
              <a:ext cx="672429" cy="2450022"/>
              <a:chOff x="2755788" y="4070889"/>
              <a:chExt cx="672429" cy="2450022"/>
            </a:xfrm>
          </p:grpSpPr>
          <p:sp>
            <p:nvSpPr>
              <p:cNvPr id="75" name="TextBox 74"/>
              <p:cNvSpPr txBox="1"/>
              <p:nvPr/>
            </p:nvSpPr>
            <p:spPr>
              <a:xfrm rot="20680641">
                <a:off x="2920575" y="4070889"/>
                <a:ext cx="381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 smtClean="0"/>
                  <a:t>!</a:t>
                </a:r>
                <a:endParaRPr lang="en-US" sz="6000" b="1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 rot="20680641">
                <a:off x="2755788" y="4743248"/>
                <a:ext cx="381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 smtClean="0"/>
                  <a:t>!</a:t>
                </a:r>
                <a:endParaRPr lang="en-US" sz="6000" b="1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 rot="20680641">
                <a:off x="3047217" y="5505248"/>
                <a:ext cx="381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 smtClean="0"/>
                  <a:t>!</a:t>
                </a:r>
                <a:endParaRPr lang="en-US" sz="6000" b="1" dirty="0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 flipH="1">
              <a:off x="5804571" y="4038600"/>
              <a:ext cx="672429" cy="2450022"/>
              <a:chOff x="2755788" y="4070889"/>
              <a:chExt cx="672429" cy="2450022"/>
            </a:xfrm>
          </p:grpSpPr>
          <p:sp>
            <p:nvSpPr>
              <p:cNvPr id="82" name="TextBox 81"/>
              <p:cNvSpPr txBox="1"/>
              <p:nvPr/>
            </p:nvSpPr>
            <p:spPr>
              <a:xfrm rot="20680641">
                <a:off x="2920575" y="4070889"/>
                <a:ext cx="381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 smtClean="0"/>
                  <a:t>!</a:t>
                </a:r>
                <a:endParaRPr lang="en-US" sz="6000" b="1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 rot="20680641">
                <a:off x="2755788" y="4743248"/>
                <a:ext cx="381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 smtClean="0"/>
                  <a:t>!</a:t>
                </a:r>
                <a:endParaRPr lang="en-US" sz="6000" b="1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 rot="20680641">
                <a:off x="3047217" y="5505248"/>
                <a:ext cx="381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 smtClean="0"/>
                  <a:t>!</a:t>
                </a:r>
                <a:endParaRPr lang="en-US" sz="6000" b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271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is the basic emotion?</vt:lpstr>
      <vt:lpstr>What is the basic emotion?</vt:lpstr>
      <vt:lpstr>What is the basic emotion?</vt:lpstr>
      <vt:lpstr>What is the basic emotion?</vt:lpstr>
      <vt:lpstr>What is the basic emotion?</vt:lpstr>
      <vt:lpstr>What is the basic emotion?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Basic Human Emotions</dc:title>
  <dc:creator>lschiers</dc:creator>
  <cp:lastModifiedBy>Adrienne Murray</cp:lastModifiedBy>
  <cp:revision>11</cp:revision>
  <dcterms:created xsi:type="dcterms:W3CDTF">2011-09-15T04:16:42Z</dcterms:created>
  <dcterms:modified xsi:type="dcterms:W3CDTF">2011-09-15T04:38:26Z</dcterms:modified>
</cp:coreProperties>
</file>